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798" r:id="rId3"/>
    <p:sldId id="807" r:id="rId4"/>
    <p:sldId id="809" r:id="rId5"/>
    <p:sldId id="801" r:id="rId6"/>
    <p:sldId id="806" r:id="rId7"/>
    <p:sldId id="805" r:id="rId8"/>
    <p:sldId id="804" r:id="rId9"/>
    <p:sldId id="803" r:id="rId10"/>
    <p:sldId id="810" r:id="rId11"/>
    <p:sldId id="822" r:id="rId12"/>
    <p:sldId id="811" r:id="rId13"/>
    <p:sldId id="812" r:id="rId14"/>
    <p:sldId id="472" r:id="rId15"/>
    <p:sldId id="813" r:id="rId16"/>
    <p:sldId id="814" r:id="rId17"/>
    <p:sldId id="816" r:id="rId18"/>
    <p:sldId id="818" r:id="rId19"/>
    <p:sldId id="819" r:id="rId20"/>
    <p:sldId id="815" r:id="rId21"/>
    <p:sldId id="820" r:id="rId22"/>
    <p:sldId id="799" r:id="rId23"/>
    <p:sldId id="823" r:id="rId24"/>
    <p:sldId id="824" r:id="rId25"/>
    <p:sldId id="821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COCK" initials="Е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5050"/>
    <a:srgbClr val="F27A16"/>
    <a:srgbClr val="C4BD97"/>
    <a:srgbClr val="00B451"/>
    <a:srgbClr val="004C22"/>
    <a:srgbClr val="FFCC00"/>
    <a:srgbClr val="FF6600"/>
    <a:srgbClr val="C0504D"/>
    <a:srgbClr val="2D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2" autoAdjust="0"/>
    <p:restoredTop sz="94660"/>
  </p:normalViewPr>
  <p:slideViewPr>
    <p:cSldViewPr>
      <p:cViewPr>
        <p:scale>
          <a:sx n="121" d="100"/>
          <a:sy n="121" d="100"/>
        </p:scale>
        <p:origin x="-350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F35CA-DFF2-4A1B-A00B-6561BE8E1B4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F75F5-D548-476F-B664-1D398742E4B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9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7956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109152"/>
            <a:ext cx="1211680" cy="6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1854" y="42454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02.03.2021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3223797"/>
            <a:ext cx="33478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Аветисян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средняя школа № 259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М.Т.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Лорис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-Меликова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Адмиралтейского района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</p:txBody>
      </p:sp>
      <p:pic>
        <p:nvPicPr>
          <p:cNvPr id="10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4632"/>
            <a:ext cx="1559976" cy="5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4480" y="771782"/>
            <a:ext cx="84249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Вебинар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«Особенности контрольно-измерительных материалов ОГЭ в 2022 году с учетом ФГОС ООО (биология)»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480" y="1999523"/>
            <a:ext cx="862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учащихся к выполнению заданий ОГЭ по темам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«Внутренняя среда организма,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веществ»</a:t>
            </a:r>
          </a:p>
        </p:txBody>
      </p:sp>
    </p:spTree>
    <p:extLst>
      <p:ext uri="{BB962C8B-B14F-4D97-AF65-F5344CB8AC3E}">
        <p14:creationId xmlns:p14="http://schemas.microsoft.com/office/powerpoint/2010/main" val="2784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825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499" y="824243"/>
            <a:ext cx="8398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веществ. № 18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(график – 2 из 5)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7504" y="647093"/>
            <a:ext cx="903649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изменения частоты сердечных сокращений путешественника в состоянии покоя на разной высоте над уровнем моря (по оси х отложена высота над уровнем моря (м), а по оси у — частота сердечных сокращений (уд/мин)).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два из нижеприведённых описаний наиболее точно характеризуют данную зависимость в указанном диапазоне высот?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Частота сердечных сокращений перестаёт расти после 6500 м над уровнем моря.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Частота сердечных сокращений возрастает с ростом высоты над уровнем моря.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Частота сердечных сокращений возрастает линейно с ростом высоты над уровнем моря.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До 3500 м над уровнем моря частота сердечных сокращений растёт быстрее, чем после 3500 м.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Частота сердечных сокращений прямо пропорциональна концентрации кислорода в воздухе.     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(24)</a:t>
            </a:r>
          </a:p>
        </p:txBody>
      </p:sp>
      <p:pic>
        <p:nvPicPr>
          <p:cNvPr id="3074" name="Picture 2" descr="https://bio-oge.sdamgia.ru/get_file?id=20660&amp;png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7894"/>
            <a:ext cx="1949442" cy="12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62E0BF5-AF96-4775-9C34-6705A86600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77584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0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00854"/>
            <a:ext cx="860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веществ.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19, 20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(множественный выбор - 3 из 6)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498" y="1540406"/>
            <a:ext cx="37887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три верных ответа из шести и запишите цифры, под которыми они указаны. По венам малого круга кровообращения у человека кровь течёт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от сердца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 сердцу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насыщенная углекислым газом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насыщенная кислородом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под высоким давлением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под низким давлением             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2214" y="4371950"/>
            <a:ext cx="87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61918" y="1419622"/>
            <a:ext cx="32985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структуры относят к форменным элементам крови человека? Выберите три верных ответа из шести и запишите цифры, под которыми они указаны.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эритроциты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плазма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лейкоциты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лимфа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тромбоциты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миоциты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(135)   </a:t>
            </a:r>
          </a:p>
        </p:txBody>
      </p:sp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72588" y="615968"/>
            <a:ext cx="4824535" cy="411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5197123" y="699542"/>
            <a:ext cx="3767365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712" y="699543"/>
            <a:ext cx="861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веществ. №  21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соответствия)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68112"/>
              </p:ext>
            </p:extLst>
          </p:nvPr>
        </p:nvGraphicFramePr>
        <p:xfrm>
          <a:off x="397292" y="2139702"/>
          <a:ext cx="8229600" cy="2420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ПРИЗНАК         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КРОВЕНОСНЫХ СОСУДОВ</a:t>
                      </a:r>
                      <a:endParaRPr lang="ru-RU" sz="140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кровь движется к сердцу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артерия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кровь движется от сердца    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вена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стенки образованы одним слоем плоских клеток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капилляр</a:t>
                      </a:r>
                      <a:endParaRPr lang="ru-RU" sz="14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через стенки осуществляется газообмен</a:t>
                      </a:r>
                      <a:endParaRPr lang="ru-RU" sz="140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кровь в сосудах движется под самым высоким давлением</a:t>
                      </a:r>
                      <a:endParaRPr lang="ru-RU" sz="1400" i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45398"/>
              </p:ext>
            </p:extLst>
          </p:nvPr>
        </p:nvGraphicFramePr>
        <p:xfrm>
          <a:off x="6228185" y="4184285"/>
          <a:ext cx="1728190" cy="64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56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56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12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 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 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 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 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 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17534" y="818297"/>
            <a:ext cx="789668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</a:t>
            </a: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между признаком и типом кровеносных сосудов, для которого он характерен. Для этого к каждому элементу первого столбца подберите позицию из второго столбца. Впишите в таблицу цифры выбранных ответов.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Запишите в ответ цифры, расположив их в порядке, соответствующем буквам:</a:t>
            </a:r>
            <a:endParaRPr kumimoji="0" lang="ru-RU" altLang="ru-RU" sz="16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45879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(21331)</a:t>
            </a:r>
          </a:p>
        </p:txBody>
      </p:sp>
    </p:spTree>
    <p:extLst>
      <p:ext uri="{BB962C8B-B14F-4D97-AF65-F5344CB8AC3E}">
        <p14:creationId xmlns:p14="http://schemas.microsoft.com/office/powerpoint/2010/main" val="6560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8109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699543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веществ. № 22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последовательности)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114" y="1229226"/>
            <a:ext cx="83269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в правильном порядке пункты инструкции по измерению артериального давления. В ответе запишите соответствующую последовательность цифр.</a:t>
            </a:r>
          </a:p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Закройте клапан баллона тонометра и нагнетайте с помощью резинового баллона воздух до исчезновения пульса или до показания на циферблате тонометра 140–150 мм рт. ст.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Ниже манжетки в локтевом сгибе установите фонендоскоп.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момент исчезновения пульса манометр указывает минимальное (диастолическое) давление.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Плотно оберните манжетку тонометра вокруг обнажённого плеча испытуемого и закрепите её.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 момент появления пульсовых ударов показатель манометра соответствует максимальному (систолическому) давлению.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Приоткройте вентиль, медленно выпускайте воздух из манжеты. Внимательно следите за показаниями манометра и одновременно прислушивайтесь к звукам в фонендоскопе.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(421653)</a:t>
            </a:r>
          </a:p>
        </p:txBody>
      </p:sp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825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2499" y="423270"/>
            <a:ext cx="847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веществ.</a:t>
            </a: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23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(дополнение текста пропущенными терминами – 4 из 8)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31156"/>
            <a:ext cx="852289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в текст «Движение крови в организме человека»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приведённую ниже таблицу.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КРОВИ В ОРГАНИЗМЕ ЧЕЛОВЕКА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человека разделено сплошной перегородкой на левую и правую части. В левой части сердца содержится только ___________ (А). Сосуды, пронизывающее всё наше тело, по строению неодинаковы. ___________ (Б) — это сосуды, по которым кровь движется от сердца. У человека имеется два круга кровообращения. Камера сердца, от которой начинается большой круг кровообращения, называется ___________ (В), а заканчивается большой круг в ___________ (Г).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 цифры, расположив их в порядке, соответствующем буквам: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86554"/>
              </p:ext>
            </p:extLst>
          </p:nvPr>
        </p:nvGraphicFramePr>
        <p:xfrm>
          <a:off x="322800" y="4196791"/>
          <a:ext cx="7320617" cy="68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8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22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01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вена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артерия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капилляр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левый желудочек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правый желудочек</a:t>
                      </a:r>
                      <a:endParaRPr lang="ru-RU" sz="11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правое предсердие</a:t>
                      </a:r>
                      <a:endParaRPr lang="ru-RU" sz="11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7)артериальная кровь</a:t>
                      </a:r>
                      <a:endParaRPr lang="ru-RU" sz="11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венозная кровь</a:t>
                      </a:r>
                      <a:endParaRPr lang="ru-RU" sz="11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18608"/>
              </p:ext>
            </p:extLst>
          </p:nvPr>
        </p:nvGraphicFramePr>
        <p:xfrm>
          <a:off x="7710726" y="3728822"/>
          <a:ext cx="1322100" cy="64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0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0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8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 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 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 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 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956376" y="437195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(7246)</a:t>
            </a:r>
          </a:p>
        </p:txBody>
      </p:sp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9543"/>
            <a:ext cx="825496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2:</a:t>
            </a:r>
          </a:p>
          <a:p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(практико-ориентированное - распознавание на рисунках биологических объектов)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рисунок с изображением повреждений кровеносных сосудов. Какой сосуд повреждён на нижнем рисунке? Назовите один из признаков, по которому Вы это определили.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Tina\Desktop\get_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4" y="3363838"/>
            <a:ext cx="2155505" cy="14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2643758"/>
            <a:ext cx="4654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нижнем рисунке изображено повреждение вены. Это можно определить по тому, что темная кровь вытекает ровной струёй, в отличие от пульсирующего тока (иногда фонтана) ярко-алой крови во время артериального кровотечения (на верхнем рисунке).</a:t>
            </a:r>
          </a:p>
        </p:txBody>
      </p:sp>
    </p:spTree>
    <p:extLst>
      <p:ext uri="{BB962C8B-B14F-4D97-AF65-F5344CB8AC3E}">
        <p14:creationId xmlns:p14="http://schemas.microsoft.com/office/powerpoint/2010/main" val="97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7893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15968"/>
            <a:ext cx="82809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(интерпретация результатов эксперимента)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изучали действие на эритроциты раствора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концентрация которого отличается от физиологического раствора плазмы крови. В первом был подготовлен раствор соли, концентрация которого &gt;0,9%, во втором &lt;0,9%. В каждый из стаканов поместили эритроциты. В первом стакане эритроциты сморщились, во втором разбухли.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вывод можно сделать из этого исследования? Объясните, в результате чего происходит изменение формы эритроцитов в каждом стакане?</a:t>
            </a:r>
          </a:p>
          <a:p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ina\Desktop\20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82" y="3363838"/>
            <a:ext cx="6917610" cy="143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8181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763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среда. Транспорт веществ Часть 2 № 27 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текстом)</a:t>
            </a:r>
          </a:p>
          <a:p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50044"/>
              </p:ext>
            </p:extLst>
          </p:nvPr>
        </p:nvGraphicFramePr>
        <p:xfrm>
          <a:off x="190958" y="3122168"/>
          <a:ext cx="8701522" cy="1651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1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51621">
                <a:tc>
                  <a:txBody>
                    <a:bodyPr/>
                    <a:lstStyle/>
                    <a:p>
                      <a:pPr indent="238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содержание текста «Сердце», ответьте на вопросы и выполните задание.</a:t>
                      </a:r>
                    </a:p>
                    <a:p>
                      <a:pPr indent="238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Каково состояние створчатых клапанов во второй фазе сердечного цикла?</a:t>
                      </a:r>
                    </a:p>
                    <a:p>
                      <a:pPr indent="238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Каково состояние полулунных клапанов в третьей фазе сердечного цикла?</a:t>
                      </a:r>
                    </a:p>
                    <a:p>
                      <a:pPr indent="2381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 Опишите движение крови по большому кругу кровообращения, отмечая те камеры сердца, в которых условно начинается и заканчивается большой круг кровообращения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83284" y="860471"/>
            <a:ext cx="782116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СЕРДЦЕ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Сердце − основной орган, обеспечивающий движение крови по сосудам. У человека оно состоит из четырёх камер: двух предсердий и двух желудочков. Стенки левого желудочка толще, чем правого, поскольку он накачивает кровь в большой круг, сопротивление движению в котором больше, а давление крови выше, чем в малом круге кровообращения.</a:t>
            </a:r>
            <a:endParaRPr kumimoji="0" lang="ru-RU" altLang="ru-RU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покое сердце взрослого совершает в минуту около 75 циклов. В каждом цикле, продолжающемся 0,8 с, выделяют три фазы. В первую фазу наполненные кровью предсердия сокращаются, перемещая кровь в расслабленные в это время желудочки. Во вторую фазу сокращающиеся желудочки выталкивают кровь в аорту и лёгочные артерии. Третья фаза − общая пауза − короткий отдых сердца, заполнение предсердий кровью.</a:t>
            </a:r>
            <a:endParaRPr kumimoji="0" lang="ru-RU" altLang="ru-RU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Однонаправленный кровоток обеспечивается раскрытием и смыканием в нужный момент клапанов сердца. Клапаны между предсердиями и желудочками называются створчатыми. Створки этих клапанов прикреплены сухожильными нитями к стенкам желудочков. Полулунные клапаны прикреплены к стенкам аорты и лёгочным артериям. Закрываясь, они препятствуют возврату крови в желудочки.</a:t>
            </a:r>
            <a:endParaRPr kumimoji="0" lang="ru-RU" altLang="ru-RU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endParaRPr kumimoji="0" lang="ru-RU" altLang="ru-RU" sz="11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9862" y="205276"/>
            <a:ext cx="2862318" cy="1124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учителя по подготовке к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075806"/>
            <a:ext cx="3420380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с обучающимися на уроках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078655"/>
            <a:ext cx="3816424" cy="13653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индивидуальная работа с обучающимися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9113" y="1563638"/>
            <a:ext cx="237626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489" y="1491630"/>
            <a:ext cx="2276446" cy="1145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</a:t>
            </a:r>
          </a:p>
        </p:txBody>
      </p:sp>
      <p:cxnSp>
        <p:nvCxnSpPr>
          <p:cNvPr id="8" name="Прямая со стрелкой 7"/>
          <p:cNvCxnSpPr>
            <a:stCxn id="2" idx="2"/>
            <a:endCxn id="6" idx="0"/>
          </p:cNvCxnSpPr>
          <p:nvPr/>
        </p:nvCxnSpPr>
        <p:spPr>
          <a:xfrm flipH="1">
            <a:off x="1979712" y="1329612"/>
            <a:ext cx="2781309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5" idx="0"/>
          </p:cNvCxnSpPr>
          <p:nvPr/>
        </p:nvCxnSpPr>
        <p:spPr>
          <a:xfrm>
            <a:off x="4761021" y="1329612"/>
            <a:ext cx="2726224" cy="2340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3" idx="0"/>
          </p:cNvCxnSpPr>
          <p:nvPr/>
        </p:nvCxnSpPr>
        <p:spPr>
          <a:xfrm flipH="1">
            <a:off x="2753798" y="1329612"/>
            <a:ext cx="2007223" cy="174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4" idx="0"/>
          </p:cNvCxnSpPr>
          <p:nvPr/>
        </p:nvCxnSpPr>
        <p:spPr>
          <a:xfrm>
            <a:off x="4761021" y="1329612"/>
            <a:ext cx="2151239" cy="174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19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04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3284" y="58826"/>
            <a:ext cx="8109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29084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№ 28 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со статистическими данными в виде таблицы)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706584"/>
              </p:ext>
            </p:extLst>
          </p:nvPr>
        </p:nvGraphicFramePr>
        <p:xfrm>
          <a:off x="203714" y="3291830"/>
          <a:ext cx="4634168" cy="1709032"/>
        </p:xfrm>
        <a:graphic>
          <a:graphicData uri="http://schemas.openxmlformats.org/drawingml/2006/table">
            <a:tbl>
              <a:tblPr/>
              <a:tblGrid>
                <a:gridCol w="6620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20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6471">
                <a:tc row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тренированного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нетренированного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пульса в минуту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выбрасываемой крови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пульса в минуту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выбрасываемой крови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сокращение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минуту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сокращение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 минуту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покое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см</a:t>
                      </a:r>
                      <a:r>
                        <a:rPr lang="ru-RU" sz="1000" b="1" i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4,76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см</a:t>
                      </a:r>
                      <a:r>
                        <a:rPr lang="ru-RU" sz="1000" b="1" i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работе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см</a:t>
                      </a:r>
                      <a:r>
                        <a:rPr lang="ru-RU" sz="1000" b="1" i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10,32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см</a:t>
                      </a:r>
                      <a:r>
                        <a:rPr lang="ru-RU" sz="1000" b="1" i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i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 л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832669"/>
            <a:ext cx="8568952" cy="25275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7610" rIns="91440" bIns="4761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таблицей «Работа сердца тренированного и нетренированного человека» и знаниями курса биологии ответьте на следующие вопросы: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какого из людей больше изменятся частота сердечных сокращений при нагрузке?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см</a:t>
            </a:r>
            <a:r>
              <a:rPr kumimoji="0" lang="ru-RU" altLang="ru-RU" b="1" i="1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меняется минутный объём крови за 1 сокращение у тренированного и нетренированного человека?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чего сердце тренированного человека работает более экономно?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сердца тренированного и нетренированного человека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3507854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У нетренированного</a:t>
            </a: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 тренированного на 50 см</a:t>
            </a:r>
            <a:r>
              <a:rPr lang="ru-RU" sz="1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 нетренированного на 10 см</a:t>
            </a:r>
            <a:r>
              <a:rPr lang="ru-RU" sz="1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За счёт увеличения минутного объёма крови. При меньшем количестве сокращений — большее количества крови выталкивается сердцем</a:t>
            </a:r>
          </a:p>
        </p:txBody>
      </p:sp>
    </p:spTree>
    <p:extLst>
      <p:ext uri="{BB962C8B-B14F-4D97-AF65-F5344CB8AC3E}">
        <p14:creationId xmlns:p14="http://schemas.microsoft.com/office/powerpoint/2010/main" val="42043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51470"/>
            <a:ext cx="579572" cy="28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93498" y="51470"/>
            <a:ext cx="81829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682" y="411511"/>
            <a:ext cx="5657850" cy="635033"/>
          </a:xfrm>
        </p:spPr>
        <p:txBody>
          <a:bodyPr>
            <a:noAutofit/>
          </a:bodyPr>
          <a:lstStyle/>
          <a:p>
            <a:pPr algn="ctr"/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лист ученика по подготовке к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92941"/>
              </p:ext>
            </p:extLst>
          </p:nvPr>
        </p:nvGraphicFramePr>
        <p:xfrm>
          <a:off x="107503" y="1203598"/>
          <a:ext cx="8856984" cy="30809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7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0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9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50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9218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КОДИФИКАТОР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ОГЭ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баллов, отметка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9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терминами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Множественный выбор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рисунком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соответствия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4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</a:t>
                      </a:r>
                      <a:r>
                        <a:rPr lang="ru-RU" sz="1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4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65998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родителей с результатами !</a:t>
            </a:r>
          </a:p>
        </p:txBody>
      </p:sp>
      <p:pic>
        <p:nvPicPr>
          <p:cNvPr id="5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51470"/>
            <a:ext cx="57957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4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16961" r="23606" b="12748"/>
          <a:stretch/>
        </p:blipFill>
        <p:spPr bwMode="auto">
          <a:xfrm>
            <a:off x="783284" y="328895"/>
            <a:ext cx="8037188" cy="4032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5257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t="9541" r="24769" b="13250"/>
          <a:stretch/>
        </p:blipFill>
        <p:spPr bwMode="auto">
          <a:xfrm>
            <a:off x="990078" y="339502"/>
            <a:ext cx="7704855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7982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9542"/>
            <a:ext cx="6057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успехов!</a:t>
            </a:r>
          </a:p>
        </p:txBody>
      </p:sp>
      <p:pic>
        <p:nvPicPr>
          <p:cNvPr id="8" name="Picture 2" descr="C:\Users\User\Desktop\1615300540_49-p-sinie-rozi-obraz-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5167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3284" y="55552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1 проверяют сведения из раздела </a:t>
            </a:r>
          </a:p>
          <a:p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«Внутренняя среда организма, транспорт веществ»</a:t>
            </a:r>
          </a:p>
          <a:p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(базового уровня, выбор 1 из 4)</a:t>
            </a:r>
          </a:p>
          <a:p>
            <a:endParaRPr lang="ru-RU" alt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также, что этой теме будут посвящены задания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16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(таблица  - 1 из 4)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 правильности суждений – 1 из 4)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18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(график – 2 из 5)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19, 20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(множественный выбор - 3 из 6)  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 21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соответствия)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22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(установление последовательности)</a:t>
            </a:r>
          </a:p>
          <a:p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23 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(дополнение текста пропущенными терминами – 4 из 8)</a:t>
            </a:r>
          </a:p>
        </p:txBody>
      </p:sp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5882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7624" y="293854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2:</a:t>
            </a:r>
          </a:p>
          <a:p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25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(практико-ориентированное - распознавание на рисунках биологических объектов) </a:t>
            </a:r>
          </a:p>
          <a:p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(интерпретация результатов эксперимента)</a:t>
            </a:r>
          </a:p>
          <a:p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27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 текстом)</a:t>
            </a:r>
          </a:p>
          <a:p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28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(работа со статистическими данными, представленными в виде таблицы)</a:t>
            </a:r>
          </a:p>
          <a:p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(изучается в 8 или 9 классе)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294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«Внутренняя среда организма, транспорт веществ»</a:t>
            </a:r>
          </a:p>
          <a:p>
            <a:pPr algn="ctr"/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(базового уровня, выбор 1 из 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384" y="1021016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1.Что усиливает работу сердца?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адреналин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ионы железа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соматическая нервная система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парасимпатическая нервная система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1016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Какова роль клапанов, находящихся между предсердиями и желудочками?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предотвращают движение крови в обратном направлении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обеспечивают движение крови в сердце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увлажняют камеры сердца</a:t>
            </a:r>
          </a:p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сокращаются и проталкивают кровь в сосуды</a:t>
            </a:r>
          </a:p>
          <a:p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357986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282520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7236296" y="43829"/>
            <a:ext cx="1800200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4879564" y="2355726"/>
            <a:ext cx="4086107" cy="244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7"/>
          <a:srcRect l="4257" r="6158"/>
          <a:stretch/>
        </p:blipFill>
        <p:spPr>
          <a:xfrm>
            <a:off x="2203" y="771550"/>
            <a:ext cx="4701235" cy="3478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6AE862-F0BF-4193-9317-E04B9910F20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864603" y="243492"/>
            <a:ext cx="2160240" cy="1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714" y="321393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«Внутренняя среда организма, транспорт веществ»</a:t>
            </a: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16</a:t>
            </a:r>
            <a:r>
              <a:rPr lang="ru-RU" alt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(таблица - выбор 1 из 4)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72899"/>
              </p:ext>
            </p:extLst>
          </p:nvPr>
        </p:nvGraphicFramePr>
        <p:xfrm>
          <a:off x="4139952" y="2827924"/>
          <a:ext cx="4800336" cy="1400010"/>
        </p:xfrm>
        <a:graphic>
          <a:graphicData uri="http://schemas.openxmlformats.org/drawingml/2006/table">
            <a:tbl>
              <a:tblPr/>
              <a:tblGrid>
                <a:gridCol w="2404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5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40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Целое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131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Эритроцит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647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Биосфера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Биоценоз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6800" y="-236562"/>
            <a:ext cx="8736576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0000"/>
              </a:solidFill>
              <a:latin typeface="Verdana" pitchFamily="34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0000"/>
              </a:solidFill>
              <a:latin typeface="Verdana" pitchFamily="34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rgbClr val="000000"/>
              </a:solidFill>
              <a:latin typeface="Verdana" pitchFamily="34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позициями первого и второго столбцов приведённой ниже таблицы имеется определённая связь: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понятие следует вписать на место пропуска в этой таблице?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гемоглобин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остеоцит</a:t>
            </a: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кровь</a:t>
            </a:r>
            <a:endParaRPr lang="ru-RU" alt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4)лимфа</a:t>
            </a:r>
            <a:r>
              <a:rPr kumimoji="0" lang="en-US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123728" y="2859782"/>
            <a:ext cx="1861372" cy="16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661" y="1591514"/>
            <a:ext cx="73448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Верны ли суждения о кровеносной системе человека?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Сердце человека состоит из четырех камер.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Венозная кровь от органов и тканей собирается в вены и поступает в правое предсердие, а потом в правый желудочек.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верно только А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верно только Б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верны оба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оба суждения неверны 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83518"/>
            <a:ext cx="7876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«Внутренняя среда организма, транспорт веществ»</a:t>
            </a:r>
          </a:p>
          <a:p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(оценка правильности суждений – 1 из 4)</a:t>
            </a:r>
          </a:p>
        </p:txBody>
      </p:sp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5882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2" y="293854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65723" y="227008"/>
            <a:ext cx="5010333" cy="4432973"/>
          </a:xfrm>
          <a:prstGeom prst="rect">
            <a:avLst/>
          </a:prstGeom>
        </p:spPr>
      </p:pic>
      <p:pic>
        <p:nvPicPr>
          <p:cNvPr id="2050" name="Picture 2" descr="C:\Users\Tina\Desktop\slide-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227008"/>
            <a:ext cx="3972239" cy="41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" y="82435"/>
            <a:ext cx="579572" cy="3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16966</TotalTime>
  <Words>994</Words>
  <Application>Microsoft Office PowerPoint</Application>
  <PresentationFormat>Экран (16:9)</PresentationFormat>
  <Paragraphs>265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Оценочный лист ученика по подготовке к ОГЭ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User</cp:lastModifiedBy>
  <cp:revision>1240</cp:revision>
  <dcterms:created xsi:type="dcterms:W3CDTF">2020-07-08T13:10:34Z</dcterms:created>
  <dcterms:modified xsi:type="dcterms:W3CDTF">2022-03-01T17:01:29Z</dcterms:modified>
</cp:coreProperties>
</file>