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4" r:id="rId13"/>
    <p:sldId id="271" r:id="rId14"/>
    <p:sldId id="272" r:id="rId15"/>
    <p:sldId id="273" r:id="rId16"/>
    <p:sldId id="275" r:id="rId17"/>
    <p:sldId id="276" r:id="rId18"/>
    <p:sldId id="277" r:id="rId19"/>
    <p:sldId id="278" r:id="rId20"/>
    <p:sldId id="279" r:id="rId21"/>
    <p:sldId id="280" r:id="rId22"/>
    <p:sldId id="281" r:id="rId23"/>
    <p:sldId id="282" r:id="rId24"/>
    <p:sldId id="283" r:id="rId25"/>
    <p:sldId id="284" r:id="rId26"/>
    <p:sldId id="285" r:id="rId27"/>
    <p:sldId id="287"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6D01F4B-B4FC-47EE-B724-83258DF35913}" type="datetimeFigureOut">
              <a:rPr lang="ru-RU" smtClean="0"/>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7A5E65-FB41-4D6D-9101-30EB965F7040}" type="slidenum">
              <a:rPr lang="ru-RU" smtClean="0"/>
              <a:t>‹#›</a:t>
            </a:fld>
            <a:endParaRPr lang="ru-RU"/>
          </a:p>
        </p:txBody>
      </p:sp>
    </p:spTree>
    <p:extLst>
      <p:ext uri="{BB962C8B-B14F-4D97-AF65-F5344CB8AC3E}">
        <p14:creationId xmlns:p14="http://schemas.microsoft.com/office/powerpoint/2010/main" val="347722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D01F4B-B4FC-47EE-B724-83258DF35913}" type="datetimeFigureOut">
              <a:rPr lang="ru-RU" smtClean="0"/>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7A5E65-FB41-4D6D-9101-30EB965F7040}" type="slidenum">
              <a:rPr lang="ru-RU" smtClean="0"/>
              <a:t>‹#›</a:t>
            </a:fld>
            <a:endParaRPr lang="ru-RU"/>
          </a:p>
        </p:txBody>
      </p:sp>
    </p:spTree>
    <p:extLst>
      <p:ext uri="{BB962C8B-B14F-4D97-AF65-F5344CB8AC3E}">
        <p14:creationId xmlns:p14="http://schemas.microsoft.com/office/powerpoint/2010/main" val="3895112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D01F4B-B4FC-47EE-B724-83258DF35913}" type="datetimeFigureOut">
              <a:rPr lang="ru-RU" smtClean="0"/>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7A5E65-FB41-4D6D-9101-30EB965F7040}" type="slidenum">
              <a:rPr lang="ru-RU" smtClean="0"/>
              <a:t>‹#›</a:t>
            </a:fld>
            <a:endParaRPr lang="ru-RU"/>
          </a:p>
        </p:txBody>
      </p:sp>
    </p:spTree>
    <p:extLst>
      <p:ext uri="{BB962C8B-B14F-4D97-AF65-F5344CB8AC3E}">
        <p14:creationId xmlns:p14="http://schemas.microsoft.com/office/powerpoint/2010/main" val="7074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6D01F4B-B4FC-47EE-B724-83258DF35913}" type="datetimeFigureOut">
              <a:rPr lang="ru-RU" smtClean="0"/>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7A5E65-FB41-4D6D-9101-30EB965F7040}" type="slidenum">
              <a:rPr lang="ru-RU" smtClean="0"/>
              <a:t>‹#›</a:t>
            </a:fld>
            <a:endParaRPr lang="ru-RU"/>
          </a:p>
        </p:txBody>
      </p:sp>
    </p:spTree>
    <p:extLst>
      <p:ext uri="{BB962C8B-B14F-4D97-AF65-F5344CB8AC3E}">
        <p14:creationId xmlns:p14="http://schemas.microsoft.com/office/powerpoint/2010/main" val="397601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6D01F4B-B4FC-47EE-B724-83258DF35913}" type="datetimeFigureOut">
              <a:rPr lang="ru-RU" smtClean="0"/>
              <a:t>15.03.2023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D7A5E65-FB41-4D6D-9101-30EB965F7040}" type="slidenum">
              <a:rPr lang="ru-RU" smtClean="0"/>
              <a:t>‹#›</a:t>
            </a:fld>
            <a:endParaRPr lang="ru-RU"/>
          </a:p>
        </p:txBody>
      </p:sp>
    </p:spTree>
    <p:extLst>
      <p:ext uri="{BB962C8B-B14F-4D97-AF65-F5344CB8AC3E}">
        <p14:creationId xmlns:p14="http://schemas.microsoft.com/office/powerpoint/2010/main" val="4293499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6D01F4B-B4FC-47EE-B724-83258DF35913}" type="datetimeFigureOut">
              <a:rPr lang="ru-RU" smtClean="0"/>
              <a:t>15.03.2023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7A5E65-FB41-4D6D-9101-30EB965F7040}" type="slidenum">
              <a:rPr lang="ru-RU" smtClean="0"/>
              <a:t>‹#›</a:t>
            </a:fld>
            <a:endParaRPr lang="ru-RU"/>
          </a:p>
        </p:txBody>
      </p:sp>
    </p:spTree>
    <p:extLst>
      <p:ext uri="{BB962C8B-B14F-4D97-AF65-F5344CB8AC3E}">
        <p14:creationId xmlns:p14="http://schemas.microsoft.com/office/powerpoint/2010/main" val="1244293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6D01F4B-B4FC-47EE-B724-83258DF35913}" type="datetimeFigureOut">
              <a:rPr lang="ru-RU" smtClean="0"/>
              <a:t>15.03.2023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D7A5E65-FB41-4D6D-9101-30EB965F7040}" type="slidenum">
              <a:rPr lang="ru-RU" smtClean="0"/>
              <a:t>‹#›</a:t>
            </a:fld>
            <a:endParaRPr lang="ru-RU"/>
          </a:p>
        </p:txBody>
      </p:sp>
    </p:spTree>
    <p:extLst>
      <p:ext uri="{BB962C8B-B14F-4D97-AF65-F5344CB8AC3E}">
        <p14:creationId xmlns:p14="http://schemas.microsoft.com/office/powerpoint/2010/main" val="400147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6D01F4B-B4FC-47EE-B724-83258DF35913}" type="datetimeFigureOut">
              <a:rPr lang="ru-RU" smtClean="0"/>
              <a:t>15.03.2023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D7A5E65-FB41-4D6D-9101-30EB965F7040}" type="slidenum">
              <a:rPr lang="ru-RU" smtClean="0"/>
              <a:t>‹#›</a:t>
            </a:fld>
            <a:endParaRPr lang="ru-RU"/>
          </a:p>
        </p:txBody>
      </p:sp>
    </p:spTree>
    <p:extLst>
      <p:ext uri="{BB962C8B-B14F-4D97-AF65-F5344CB8AC3E}">
        <p14:creationId xmlns:p14="http://schemas.microsoft.com/office/powerpoint/2010/main" val="2790707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6D01F4B-B4FC-47EE-B724-83258DF35913}" type="datetimeFigureOut">
              <a:rPr lang="ru-RU" smtClean="0"/>
              <a:t>15.03.2023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D7A5E65-FB41-4D6D-9101-30EB965F7040}" type="slidenum">
              <a:rPr lang="ru-RU" smtClean="0"/>
              <a:t>‹#›</a:t>
            </a:fld>
            <a:endParaRPr lang="ru-RU"/>
          </a:p>
        </p:txBody>
      </p:sp>
    </p:spTree>
    <p:extLst>
      <p:ext uri="{BB962C8B-B14F-4D97-AF65-F5344CB8AC3E}">
        <p14:creationId xmlns:p14="http://schemas.microsoft.com/office/powerpoint/2010/main" val="276974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D01F4B-B4FC-47EE-B724-83258DF35913}" type="datetimeFigureOut">
              <a:rPr lang="ru-RU" smtClean="0"/>
              <a:t>15.03.2023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7A5E65-FB41-4D6D-9101-30EB965F7040}" type="slidenum">
              <a:rPr lang="ru-RU" smtClean="0"/>
              <a:t>‹#›</a:t>
            </a:fld>
            <a:endParaRPr lang="ru-RU"/>
          </a:p>
        </p:txBody>
      </p:sp>
    </p:spTree>
    <p:extLst>
      <p:ext uri="{BB962C8B-B14F-4D97-AF65-F5344CB8AC3E}">
        <p14:creationId xmlns:p14="http://schemas.microsoft.com/office/powerpoint/2010/main" val="214802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6D01F4B-B4FC-47EE-B724-83258DF35913}" type="datetimeFigureOut">
              <a:rPr lang="ru-RU" smtClean="0"/>
              <a:t>15.03.2023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D7A5E65-FB41-4D6D-9101-30EB965F7040}" type="slidenum">
              <a:rPr lang="ru-RU" smtClean="0"/>
              <a:t>‹#›</a:t>
            </a:fld>
            <a:endParaRPr lang="ru-RU"/>
          </a:p>
        </p:txBody>
      </p:sp>
    </p:spTree>
    <p:extLst>
      <p:ext uri="{BB962C8B-B14F-4D97-AF65-F5344CB8AC3E}">
        <p14:creationId xmlns:p14="http://schemas.microsoft.com/office/powerpoint/2010/main" val="222665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01F4B-B4FC-47EE-B724-83258DF35913}" type="datetimeFigureOut">
              <a:rPr lang="ru-RU" smtClean="0"/>
              <a:t>15.03.2023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A5E65-FB41-4D6D-9101-30EB965F7040}" type="slidenum">
              <a:rPr lang="ru-RU" smtClean="0"/>
              <a:t>‹#›</a:t>
            </a:fld>
            <a:endParaRPr lang="ru-RU"/>
          </a:p>
        </p:txBody>
      </p:sp>
    </p:spTree>
    <p:extLst>
      <p:ext uri="{BB962C8B-B14F-4D97-AF65-F5344CB8AC3E}">
        <p14:creationId xmlns:p14="http://schemas.microsoft.com/office/powerpoint/2010/main" val="1721251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260648"/>
            <a:ext cx="7772400" cy="2403698"/>
          </a:xfrm>
        </p:spPr>
        <p:txBody>
          <a:bodyPr>
            <a:normAutofit/>
          </a:bodyPr>
          <a:lstStyle/>
          <a:p>
            <a:r>
              <a:rPr lang="ru-RU" b="1" dirty="0">
                <a:solidFill>
                  <a:srgbClr val="C00000"/>
                </a:solidFill>
                <a:latin typeface="Times New Roman" panose="02020603050405020304" pitchFamily="18" charset="0"/>
                <a:cs typeface="Times New Roman" panose="02020603050405020304" pitchFamily="18" charset="0"/>
              </a:rPr>
              <a:t>Удивительные факты из жизни знаменитых химиков</a:t>
            </a:r>
            <a:br>
              <a:rPr lang="ru-RU" b="1" dirty="0">
                <a:solidFill>
                  <a:srgbClr val="C00000"/>
                </a:solidFill>
                <a:latin typeface="Times New Roman" panose="02020603050405020304" pitchFamily="18" charset="0"/>
                <a:cs typeface="Times New Roman" panose="02020603050405020304" pitchFamily="18" charset="0"/>
              </a:rPr>
            </a:br>
            <a:endParaRPr lang="ru-RU" dirty="0">
              <a:solidFill>
                <a:srgbClr val="C00000"/>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dirty="0"/>
          </a:p>
        </p:txBody>
      </p:sp>
      <p:pic>
        <p:nvPicPr>
          <p:cNvPr id="4" name="Рисунок 3"/>
          <p:cNvPicPr/>
          <p:nvPr/>
        </p:nvPicPr>
        <p:blipFill>
          <a:blip r:embed="rId2"/>
          <a:stretch>
            <a:fillRect/>
          </a:stretch>
        </p:blipFill>
        <p:spPr>
          <a:xfrm>
            <a:off x="1412884" y="2204864"/>
            <a:ext cx="6552728" cy="3960440"/>
          </a:xfrm>
          <a:prstGeom prst="rect">
            <a:avLst/>
          </a:prstGeom>
        </p:spPr>
      </p:pic>
    </p:spTree>
    <p:extLst>
      <p:ext uri="{BB962C8B-B14F-4D97-AF65-F5344CB8AC3E}">
        <p14:creationId xmlns:p14="http://schemas.microsoft.com/office/powerpoint/2010/main" val="2286280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694936" y="42526"/>
            <a:ext cx="2420144" cy="2029718"/>
            <a:chOff x="8837" y="1237"/>
            <a:chExt cx="5564" cy="5916"/>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6" y="1236"/>
              <a:ext cx="5564" cy="591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3" y="1543"/>
              <a:ext cx="4990" cy="499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323527" y="49582"/>
            <a:ext cx="6624737" cy="5878532"/>
          </a:xfrm>
          <a:prstGeom prst="rect">
            <a:avLst/>
          </a:prstGeom>
          <a:noFill/>
        </p:spPr>
        <p:txBody>
          <a:bodyPr wrap="square" rtlCol="0">
            <a:spAutoFit/>
          </a:bodyPr>
          <a:lstStyle/>
          <a:p>
            <a:r>
              <a:rPr lang="ru-RU" sz="3600" b="1" i="1" dirty="0">
                <a:solidFill>
                  <a:srgbClr val="C00000"/>
                </a:solidFill>
                <a:latin typeface="Times New Roman" panose="02020603050405020304" pitchFamily="18" charset="0"/>
                <a:cs typeface="Times New Roman" panose="02020603050405020304" pitchFamily="18" charset="0"/>
              </a:rPr>
              <a:t>«Выдуманный сон« Менделеева</a:t>
            </a:r>
          </a:p>
          <a:p>
            <a:pPr algn="just"/>
            <a:endParaRPr lang="en-US" sz="2000" b="1" i="1" dirty="0" smtClean="0">
              <a:solidFill>
                <a:srgbClr val="00B050"/>
              </a:solidFill>
              <a:latin typeface="Times New Roman" panose="02020603050405020304" pitchFamily="18" charset="0"/>
              <a:cs typeface="Times New Roman" panose="02020603050405020304" pitchFamily="18" charset="0"/>
            </a:endParaRPr>
          </a:p>
          <a:p>
            <a:pPr algn="just"/>
            <a:r>
              <a:rPr lang="ru-RU" sz="2000" b="1" i="1" dirty="0" smtClean="0">
                <a:solidFill>
                  <a:srgbClr val="00B050"/>
                </a:solidFill>
                <a:latin typeface="Times New Roman" panose="02020603050405020304" pitchFamily="18" charset="0"/>
                <a:cs typeface="Times New Roman" panose="02020603050405020304" pitchFamily="18" charset="0"/>
              </a:rPr>
              <a:t>Действительно </a:t>
            </a:r>
            <a:r>
              <a:rPr lang="ru-RU" sz="2000" b="1" i="1" dirty="0">
                <a:solidFill>
                  <a:srgbClr val="00B050"/>
                </a:solidFill>
                <a:latin typeface="Times New Roman" panose="02020603050405020304" pitchFamily="18" charset="0"/>
                <a:cs typeface="Times New Roman" panose="02020603050405020304" pitchFamily="18" charset="0"/>
              </a:rPr>
              <a:t>ли талантливому человеку приснилась таблица, сделавшая его знаменитым? Вещих снов также никогда не видел Менделеев Дмитрий Иванович. Известно, что ученый даже обиделся, когда услышал миф о том, что периодическая таблица элементов ему приснилась. Он заявил, что работал над ее созданием около двадцати лет, а вовсе не увидел во сне, следовательно, подобные утверждения обесценивают его труд.</a:t>
            </a:r>
          </a:p>
          <a:p>
            <a:pPr algn="just"/>
            <a:r>
              <a:rPr lang="ru-RU" sz="2000" b="1" i="1" dirty="0">
                <a:solidFill>
                  <a:srgbClr val="00B050"/>
                </a:solidFill>
                <a:latin typeface="Times New Roman" panose="02020603050405020304" pitchFamily="18" charset="0"/>
                <a:cs typeface="Times New Roman" panose="02020603050405020304" pitchFamily="18" charset="0"/>
              </a:rPr>
              <a:t>Известно, что периодический закон был открыт Дмитрием Ивановичем 01 марта 1869 года. Это случилось, когда выдающийся химик собирался в командировку. Именно тогда его осенило, что между химическими свойствами и массой существует связь. Запланированную поездку пришлось отложить, так как Менделеев ушел в работу с головой.</a:t>
            </a:r>
          </a:p>
        </p:txBody>
      </p:sp>
    </p:spTree>
    <p:extLst>
      <p:ext uri="{BB962C8B-B14F-4D97-AF65-F5344CB8AC3E}">
        <p14:creationId xmlns:p14="http://schemas.microsoft.com/office/powerpoint/2010/main" val="761826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6516216" y="711201"/>
            <a:ext cx="2478559" cy="2933824"/>
            <a:chOff x="6989" y="-293"/>
            <a:chExt cx="6936" cy="8424"/>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8" y="-293"/>
              <a:ext cx="6936" cy="842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 y="15"/>
              <a:ext cx="6010" cy="749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320195" y="711201"/>
            <a:ext cx="6078086" cy="5693866"/>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ru-RU" sz="2800" b="1" i="1" dirty="0" smtClean="0">
                <a:solidFill>
                  <a:srgbClr val="C00000"/>
                </a:solidFill>
                <a:latin typeface="Times New Roman" panose="02020603050405020304" pitchFamily="18" charset="0"/>
                <a:cs typeface="Times New Roman" panose="02020603050405020304" pitchFamily="18" charset="0"/>
              </a:rPr>
              <a:t>В</a:t>
            </a:r>
            <a:r>
              <a:rPr lang="en-US" sz="2800" b="1" i="1" dirty="0" smtClean="0">
                <a:solidFill>
                  <a:srgbClr val="C00000"/>
                </a:solidFill>
                <a:latin typeface="Times New Roman" panose="02020603050405020304" pitchFamily="18" charset="0"/>
                <a:cs typeface="Times New Roman" panose="02020603050405020304" pitchFamily="18" charset="0"/>
              </a:rPr>
              <a:t> </a:t>
            </a:r>
            <a:r>
              <a:rPr lang="ru-RU" sz="2800" b="1" i="1" dirty="0" smtClean="0">
                <a:solidFill>
                  <a:srgbClr val="C00000"/>
                </a:solidFill>
                <a:latin typeface="Times New Roman" panose="02020603050405020304" pitchFamily="18" charset="0"/>
                <a:cs typeface="Times New Roman" panose="02020603050405020304" pitchFamily="18" charset="0"/>
              </a:rPr>
              <a:t>1895году</a:t>
            </a:r>
            <a:r>
              <a:rPr lang="ru-RU" sz="2800" b="1" i="1" dirty="0">
                <a:solidFill>
                  <a:srgbClr val="C00000"/>
                </a:solidFill>
                <a:latin typeface="Times New Roman" panose="02020603050405020304" pitchFamily="18" charset="0"/>
                <a:cs typeface="Times New Roman" panose="02020603050405020304" pitchFamily="18" charset="0"/>
              </a:rPr>
              <a:t>	</a:t>
            </a:r>
            <a:r>
              <a:rPr lang="en-US" sz="2800" b="1" i="1" dirty="0" smtClean="0">
                <a:solidFill>
                  <a:srgbClr val="C00000"/>
                </a:solidFill>
                <a:latin typeface="Times New Roman" panose="02020603050405020304" pitchFamily="18" charset="0"/>
                <a:cs typeface="Times New Roman" panose="02020603050405020304" pitchFamily="18" charset="0"/>
              </a:rPr>
              <a:t> </a:t>
            </a:r>
            <a:r>
              <a:rPr lang="ru-RU" sz="2800" b="1" i="1" dirty="0" smtClean="0">
                <a:solidFill>
                  <a:srgbClr val="C00000"/>
                </a:solidFill>
                <a:latin typeface="Times New Roman" panose="02020603050405020304" pitchFamily="18" charset="0"/>
                <a:cs typeface="Times New Roman" panose="02020603050405020304" pitchFamily="18" charset="0"/>
              </a:rPr>
              <a:t>Д.И</a:t>
            </a:r>
            <a:r>
              <a:rPr lang="ru-RU" sz="2800" b="1" i="1" dirty="0">
                <a:solidFill>
                  <a:srgbClr val="C00000"/>
                </a:solidFill>
                <a:latin typeface="Times New Roman" panose="02020603050405020304" pitchFamily="18" charset="0"/>
                <a:cs typeface="Times New Roman" panose="02020603050405020304" pitchFamily="18" charset="0"/>
              </a:rPr>
              <a:t>. Менделеев			ослеп,			но продолжал руководить Палатой	мер	</a:t>
            </a:r>
            <a:r>
              <a:rPr lang="ru-RU" sz="2800" b="1" i="1" dirty="0" err="1" smtClean="0">
                <a:solidFill>
                  <a:srgbClr val="C00000"/>
                </a:solidFill>
                <a:latin typeface="Times New Roman" panose="02020603050405020304" pitchFamily="18" charset="0"/>
                <a:cs typeface="Times New Roman" panose="02020603050405020304" pitchFamily="18" charset="0"/>
              </a:rPr>
              <a:t>ивесов</a:t>
            </a:r>
            <a:r>
              <a:rPr lang="ru-RU" sz="2800" b="1" i="1" dirty="0">
                <a:solidFill>
                  <a:srgbClr val="C00000"/>
                </a:solidFill>
                <a:latin typeface="Times New Roman" panose="02020603050405020304" pitchFamily="18" charset="0"/>
                <a:cs typeface="Times New Roman" panose="02020603050405020304" pitchFamily="18" charset="0"/>
              </a:rPr>
              <a:t>. Деловые		</a:t>
            </a:r>
            <a:r>
              <a:rPr lang="ru-RU" sz="2800" b="1" i="1" dirty="0" smtClean="0">
                <a:solidFill>
                  <a:srgbClr val="C00000"/>
                </a:solidFill>
                <a:latin typeface="Times New Roman" panose="02020603050405020304" pitchFamily="18" charset="0"/>
                <a:cs typeface="Times New Roman" panose="02020603050405020304" pitchFamily="18" charset="0"/>
              </a:rPr>
              <a:t>бумаги</a:t>
            </a:r>
            <a:r>
              <a:rPr lang="en-US" sz="2800" b="1" i="1" dirty="0" smtClean="0">
                <a:solidFill>
                  <a:srgbClr val="C00000"/>
                </a:solidFill>
                <a:latin typeface="Times New Roman" panose="02020603050405020304" pitchFamily="18" charset="0"/>
                <a:cs typeface="Times New Roman" panose="02020603050405020304" pitchFamily="18" charset="0"/>
              </a:rPr>
              <a:t> </a:t>
            </a:r>
            <a:r>
              <a:rPr lang="ru-RU" sz="2800" b="1" i="1" dirty="0" smtClean="0">
                <a:solidFill>
                  <a:srgbClr val="C00000"/>
                </a:solidFill>
                <a:latin typeface="Times New Roman" panose="02020603050405020304" pitchFamily="18" charset="0"/>
                <a:cs typeface="Times New Roman" panose="02020603050405020304" pitchFamily="18" charset="0"/>
              </a:rPr>
              <a:t>ему </a:t>
            </a:r>
            <a:r>
              <a:rPr lang="ru-RU" sz="2800" b="1" i="1" dirty="0">
                <a:solidFill>
                  <a:srgbClr val="C00000"/>
                </a:solidFill>
                <a:latin typeface="Times New Roman" panose="02020603050405020304" pitchFamily="18" charset="0"/>
                <a:cs typeface="Times New Roman" panose="02020603050405020304" pitchFamily="18" charset="0"/>
              </a:rPr>
              <a:t>зачитывали </a:t>
            </a:r>
            <a:r>
              <a:rPr lang="ru-RU" sz="2800" b="1" i="1" dirty="0" smtClean="0">
                <a:solidFill>
                  <a:srgbClr val="C00000"/>
                </a:solidFill>
                <a:latin typeface="Times New Roman" panose="02020603050405020304" pitchFamily="18" charset="0"/>
                <a:cs typeface="Times New Roman" panose="02020603050405020304" pitchFamily="18" charset="0"/>
              </a:rPr>
              <a:t>вслух,</a:t>
            </a:r>
            <a:r>
              <a:rPr lang="en-US" sz="2800" b="1" i="1" dirty="0" smtClean="0">
                <a:solidFill>
                  <a:srgbClr val="C00000"/>
                </a:solidFill>
                <a:latin typeface="Times New Roman" panose="02020603050405020304" pitchFamily="18" charset="0"/>
                <a:cs typeface="Times New Roman" panose="02020603050405020304" pitchFamily="18" charset="0"/>
              </a:rPr>
              <a:t> </a:t>
            </a:r>
            <a:r>
              <a:rPr lang="ru-RU" sz="2800" b="1" i="1" dirty="0" smtClean="0">
                <a:solidFill>
                  <a:srgbClr val="C00000"/>
                </a:solidFill>
                <a:latin typeface="Times New Roman" panose="02020603050405020304" pitchFamily="18" charset="0"/>
                <a:cs typeface="Times New Roman" panose="02020603050405020304" pitchFamily="18" charset="0"/>
              </a:rPr>
              <a:t>распоряжения </a:t>
            </a:r>
            <a:r>
              <a:rPr lang="ru-RU" sz="2800" b="1" i="1" dirty="0">
                <a:solidFill>
                  <a:srgbClr val="C00000"/>
                </a:solidFill>
                <a:latin typeface="Times New Roman" panose="02020603050405020304" pitchFamily="18" charset="0"/>
                <a:cs typeface="Times New Roman" panose="02020603050405020304" pitchFamily="18" charset="0"/>
              </a:rPr>
              <a:t>он диктовал секретарям, а дома вслепую продолжал клеить чемоданы. Оказалось, что у Менделеева катаракта. Профессор И.В. </a:t>
            </a:r>
            <a:r>
              <a:rPr lang="ru-RU" sz="2800" b="1" i="1" dirty="0" err="1">
                <a:solidFill>
                  <a:srgbClr val="C00000"/>
                </a:solidFill>
                <a:latin typeface="Times New Roman" panose="02020603050405020304" pitchFamily="18" charset="0"/>
                <a:cs typeface="Times New Roman" panose="02020603050405020304" pitchFamily="18" charset="0"/>
              </a:rPr>
              <a:t>Костенич</a:t>
            </a:r>
            <a:r>
              <a:rPr lang="ru-RU" sz="2800" b="1" i="1" dirty="0">
                <a:solidFill>
                  <a:srgbClr val="C00000"/>
                </a:solidFill>
                <a:latin typeface="Times New Roman" panose="02020603050405020304" pitchFamily="18" charset="0"/>
                <a:cs typeface="Times New Roman" panose="02020603050405020304" pitchFamily="18" charset="0"/>
              </a:rPr>
              <a:t> за две операции удалил ее, и вскоре зрение вернулось.</a:t>
            </a:r>
          </a:p>
        </p:txBody>
      </p:sp>
    </p:spTree>
    <p:extLst>
      <p:ext uri="{BB962C8B-B14F-4D97-AF65-F5344CB8AC3E}">
        <p14:creationId xmlns:p14="http://schemas.microsoft.com/office/powerpoint/2010/main" val="52371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p:cNvPicPr/>
          <p:nvPr/>
        </p:nvPicPr>
        <p:blipFill>
          <a:blip r:embed="rId2" cstate="print"/>
          <a:stretch>
            <a:fillRect/>
          </a:stretch>
        </p:blipFill>
        <p:spPr>
          <a:xfrm>
            <a:off x="317" y="5715"/>
            <a:ext cx="9143365" cy="6846570"/>
          </a:xfrm>
          <a:prstGeom prst="rect">
            <a:avLst/>
          </a:prstGeom>
        </p:spPr>
      </p:pic>
      <p:sp>
        <p:nvSpPr>
          <p:cNvPr id="3" name="Прямоугольник 2"/>
          <p:cNvSpPr/>
          <p:nvPr/>
        </p:nvSpPr>
        <p:spPr>
          <a:xfrm>
            <a:off x="827584" y="404664"/>
            <a:ext cx="7776864" cy="5693866"/>
          </a:xfrm>
          <a:prstGeom prst="rect">
            <a:avLst/>
          </a:prstGeom>
        </p:spPr>
        <p:txBody>
          <a:bodyPr wrap="square">
            <a:spAutoFit/>
          </a:bodyPr>
          <a:lstStyle/>
          <a:p>
            <a:r>
              <a:rPr lang="ru-RU" sz="2800" b="1" i="1" dirty="0">
                <a:solidFill>
                  <a:srgbClr val="C00000"/>
                </a:solidFill>
                <a:latin typeface="Times New Roman" panose="02020603050405020304" pitchFamily="18" charset="0"/>
                <a:cs typeface="Times New Roman" panose="02020603050405020304" pitchFamily="18" charset="0"/>
              </a:rPr>
              <a:t>Роберт Вильгельм Бунзен</a:t>
            </a:r>
          </a:p>
          <a:p>
            <a:r>
              <a:rPr lang="ru-RU" sz="2800" b="1" i="1" dirty="0">
                <a:solidFill>
                  <a:srgbClr val="C00000"/>
                </a:solidFill>
                <a:latin typeface="Times New Roman" panose="02020603050405020304" pitchFamily="18" charset="0"/>
                <a:cs typeface="Times New Roman" panose="02020603050405020304" pitchFamily="18" charset="0"/>
              </a:rPr>
              <a:t>Роберт Вильгельм Бунзен – немецкий химик, иностранный член-корреспондент</a:t>
            </a:r>
          </a:p>
          <a:p>
            <a:r>
              <a:rPr lang="ru-RU" sz="2800" b="1" i="1" dirty="0">
                <a:solidFill>
                  <a:srgbClr val="C00000"/>
                </a:solidFill>
                <a:latin typeface="Times New Roman" panose="02020603050405020304" pitchFamily="18" charset="0"/>
                <a:cs typeface="Times New Roman" panose="02020603050405020304" pitchFamily="18" charset="0"/>
              </a:rPr>
              <a:t>Петербургской АН (1862).</a:t>
            </a:r>
          </a:p>
          <a:p>
            <a:r>
              <a:rPr lang="ru-RU" sz="2800" b="1" i="1" dirty="0">
                <a:solidFill>
                  <a:srgbClr val="C00000"/>
                </a:solidFill>
                <a:latin typeface="Times New Roman" panose="02020603050405020304" pitchFamily="18" charset="0"/>
                <a:cs typeface="Times New Roman" panose="02020603050405020304" pitchFamily="18" charset="0"/>
              </a:rPr>
              <a:t> </a:t>
            </a:r>
          </a:p>
          <a:p>
            <a:r>
              <a:rPr lang="ru-RU" sz="2800" b="1" i="1" dirty="0">
                <a:solidFill>
                  <a:srgbClr val="C00000"/>
                </a:solidFill>
                <a:latin typeface="Times New Roman" panose="02020603050405020304" pitchFamily="18" charset="0"/>
                <a:cs typeface="Times New Roman" panose="02020603050405020304" pitchFamily="18" charset="0"/>
              </a:rPr>
              <a:t>Как то Роберта Бунзена представили даме, которая по ошибке приняла его за другого Бунзена — умершего геолога. — Закончили ли вы свой труд о роли Бога в истории? — спросила она знаменитого химика. — К сожалению, нет, — ответил тот. — Моя преждевременная	смерть помешала это сделать.</a:t>
            </a:r>
          </a:p>
        </p:txBody>
      </p:sp>
    </p:spTree>
    <p:extLst>
      <p:ext uri="{BB962C8B-B14F-4D97-AF65-F5344CB8AC3E}">
        <p14:creationId xmlns:p14="http://schemas.microsoft.com/office/powerpoint/2010/main" val="317739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p:cNvPicPr/>
          <p:nvPr/>
        </p:nvPicPr>
        <p:blipFill>
          <a:blip r:embed="rId2" cstate="print"/>
          <a:stretch>
            <a:fillRect/>
          </a:stretch>
        </p:blipFill>
        <p:spPr>
          <a:xfrm>
            <a:off x="-18770" y="12243"/>
            <a:ext cx="9143365" cy="6846570"/>
          </a:xfrm>
          <a:prstGeom prst="rect">
            <a:avLst/>
          </a:prstGeom>
        </p:spPr>
      </p:pic>
      <p:grpSp>
        <p:nvGrpSpPr>
          <p:cNvPr id="3" name="Group 2"/>
          <p:cNvGrpSpPr>
            <a:grpSpLocks/>
          </p:cNvGrpSpPr>
          <p:nvPr/>
        </p:nvGrpSpPr>
        <p:grpSpPr bwMode="auto">
          <a:xfrm>
            <a:off x="5868144" y="316227"/>
            <a:ext cx="2420144" cy="1620043"/>
            <a:chOff x="8254" y="2058"/>
            <a:chExt cx="6147" cy="5103"/>
          </a:xfrm>
        </p:grpSpPr>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3" y="2058"/>
              <a:ext cx="6147" cy="510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0" y="2364"/>
              <a:ext cx="5710" cy="417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395536" y="285785"/>
            <a:ext cx="4877456" cy="5078313"/>
          </a:xfrm>
          <a:prstGeom prst="rect">
            <a:avLst/>
          </a:prstGeom>
          <a:noFill/>
        </p:spPr>
        <p:txBody>
          <a:bodyPr wrap="square" rtlCol="0">
            <a:spAutoFit/>
          </a:bodyPr>
          <a:lstStyle/>
          <a:p>
            <a:r>
              <a:rPr lang="ru-RU" b="1" i="1" dirty="0">
                <a:solidFill>
                  <a:srgbClr val="00B050"/>
                </a:solidFill>
                <a:latin typeface="Times New Roman" panose="02020603050405020304" pitchFamily="18" charset="0"/>
                <a:cs typeface="Times New Roman" panose="02020603050405020304" pitchFamily="18" charset="0"/>
              </a:rPr>
              <a:t>Немец Роберт Вильгельм Бунзен был не только талантливым химиком, но и образцовым преподавателем. Но все же, как и в каждом университете, были умники,	которые	осмеливались прогуливать лекции ученого. А в конце семестра молодые незнакомцы с умоляющими глазами протягивали профессору зачетки. Как-то у добродушного Бунзена лопнуло терпение.</a:t>
            </a:r>
          </a:p>
          <a:p>
            <a:r>
              <a:rPr lang="ru-RU" b="1" i="1" dirty="0">
                <a:solidFill>
                  <a:srgbClr val="00B050"/>
                </a:solidFill>
                <a:latin typeface="Times New Roman" panose="02020603050405020304" pitchFamily="18" charset="0"/>
                <a:cs typeface="Times New Roman" panose="02020603050405020304" pitchFamily="18" charset="0"/>
              </a:rPr>
              <a:t>Что-то я вас не припоминаю. Кажется,</a:t>
            </a:r>
          </a:p>
          <a:p>
            <a:r>
              <a:rPr lang="ru-RU" b="1" i="1" dirty="0">
                <a:solidFill>
                  <a:srgbClr val="00B050"/>
                </a:solidFill>
                <a:latin typeface="Times New Roman" panose="02020603050405020304" pitchFamily="18" charset="0"/>
                <a:cs typeface="Times New Roman" panose="02020603050405020304" pitchFamily="18" charset="0"/>
              </a:rPr>
              <a:t>я ни разу не видел вас на своих лекциях.</a:t>
            </a:r>
          </a:p>
          <a:p>
            <a:r>
              <a:rPr lang="ru-RU" b="1" i="1" dirty="0">
                <a:solidFill>
                  <a:srgbClr val="00B050"/>
                </a:solidFill>
                <a:latin typeface="Times New Roman" panose="02020603050405020304" pitchFamily="18" charset="0"/>
                <a:cs typeface="Times New Roman" panose="02020603050405020304" pitchFamily="18" charset="0"/>
              </a:rPr>
              <a:t>И я вас ни разу не видел, сэр, — согласился изобретательный студент и добавил, — Все потому, что я сидел за колонной. Скажу по секрету, ей совсем не место в аудитории!</a:t>
            </a:r>
          </a:p>
          <a:p>
            <a:r>
              <a:rPr lang="ru-RU" b="1" i="1" dirty="0">
                <a:solidFill>
                  <a:srgbClr val="00B050"/>
                </a:solidFill>
                <a:latin typeface="Times New Roman" panose="02020603050405020304" pitchFamily="18" charset="0"/>
                <a:cs typeface="Times New Roman" panose="02020603050405020304" pitchFamily="18" charset="0"/>
              </a:rPr>
              <a:t>Вполне возможно, — спокойно ответил Бунзен. — Но никогда бы не подумал, что за колонной умещается так много людей!</a:t>
            </a:r>
          </a:p>
        </p:txBody>
      </p:sp>
    </p:spTree>
    <p:extLst>
      <p:ext uri="{BB962C8B-B14F-4D97-AF65-F5344CB8AC3E}">
        <p14:creationId xmlns:p14="http://schemas.microsoft.com/office/powerpoint/2010/main" val="4055554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p:cNvPicPr/>
          <p:nvPr/>
        </p:nvPicPr>
        <p:blipFill>
          <a:blip r:embed="rId2" cstate="print"/>
          <a:stretch>
            <a:fillRect/>
          </a:stretch>
        </p:blipFill>
        <p:spPr>
          <a:xfrm>
            <a:off x="635" y="23811"/>
            <a:ext cx="9143365" cy="6846570"/>
          </a:xfrm>
          <a:prstGeom prst="rect">
            <a:avLst/>
          </a:prstGeom>
        </p:spPr>
      </p:pic>
      <p:grpSp>
        <p:nvGrpSpPr>
          <p:cNvPr id="3" name="Group 2"/>
          <p:cNvGrpSpPr>
            <a:grpSpLocks/>
          </p:cNvGrpSpPr>
          <p:nvPr/>
        </p:nvGrpSpPr>
        <p:grpSpPr bwMode="auto">
          <a:xfrm>
            <a:off x="6102443" y="188640"/>
            <a:ext cx="2924200" cy="3788072"/>
            <a:chOff x="8026" y="1243"/>
            <a:chExt cx="6375" cy="7918"/>
          </a:xfrm>
        </p:grpSpPr>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5" y="1243"/>
              <a:ext cx="6375" cy="791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4" y="1550"/>
              <a:ext cx="5486" cy="699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07504" y="692696"/>
            <a:ext cx="5688632" cy="6063198"/>
          </a:xfrm>
          <a:prstGeom prst="rect">
            <a:avLst/>
          </a:prstGeom>
          <a:noFill/>
        </p:spPr>
        <p:txBody>
          <a:bodyPr wrap="square" rtlCol="0">
            <a:spAutoFit/>
          </a:bodyPr>
          <a:lstStyle/>
          <a:p>
            <a:r>
              <a:rPr lang="ru-RU" sz="2800" b="1" i="1" dirty="0">
                <a:solidFill>
                  <a:srgbClr val="C00000"/>
                </a:solidFill>
                <a:latin typeface="Times New Roman" panose="02020603050405020304" pitchFamily="18" charset="0"/>
                <a:cs typeface="Times New Roman" panose="02020603050405020304" pitchFamily="18" charset="0"/>
              </a:rPr>
              <a:t>Александр Порфирьевич Бородин</a:t>
            </a:r>
          </a:p>
          <a:p>
            <a:r>
              <a:rPr lang="ru-RU" sz="2400" b="1" i="1" dirty="0">
                <a:solidFill>
                  <a:srgbClr val="C00000"/>
                </a:solidFill>
                <a:latin typeface="Times New Roman" panose="02020603050405020304" pitchFamily="18" charset="0"/>
                <a:cs typeface="Times New Roman" panose="02020603050405020304" pitchFamily="18" charset="0"/>
              </a:rPr>
              <a:t> </a:t>
            </a:r>
          </a:p>
          <a:p>
            <a:r>
              <a:rPr lang="ru-RU" sz="2400" b="1" i="1" dirty="0">
                <a:solidFill>
                  <a:srgbClr val="C00000"/>
                </a:solidFill>
                <a:latin typeface="Times New Roman" panose="02020603050405020304" pitchFamily="18" charset="0"/>
                <a:cs typeface="Times New Roman" panose="02020603050405020304" pitchFamily="18" charset="0"/>
              </a:rPr>
              <a:t>А.П. Бородин русский композитор и ученый-химик, первооткрыватель бензина и автор пьесы «Князь Игорь» своей основной профессией считал химию, но, как композитор, он оставил в истории культуры больший след. Бородин-композитор имел привычку писать ноты своих </a:t>
            </a:r>
            <a:r>
              <a:rPr lang="ru-RU" sz="2400" b="1" i="1" dirty="0" smtClean="0">
                <a:solidFill>
                  <a:srgbClr val="C00000"/>
                </a:solidFill>
                <a:latin typeface="Times New Roman" panose="02020603050405020304" pitchFamily="18" charset="0"/>
                <a:cs typeface="Times New Roman" panose="02020603050405020304" pitchFamily="18" charset="0"/>
              </a:rPr>
              <a:t>музыкальных</a:t>
            </a:r>
            <a:r>
              <a:rPr lang="en-US" sz="2400" b="1" i="1" dirty="0" smtClean="0">
                <a:solidFill>
                  <a:srgbClr val="C00000"/>
                </a:solidFill>
                <a:latin typeface="Times New Roman" panose="02020603050405020304" pitchFamily="18" charset="0"/>
                <a:cs typeface="Times New Roman" panose="02020603050405020304" pitchFamily="18" charset="0"/>
              </a:rPr>
              <a:t> </a:t>
            </a:r>
            <a:r>
              <a:rPr lang="ru-RU" sz="2400" b="1" i="1" dirty="0" smtClean="0">
                <a:solidFill>
                  <a:srgbClr val="C00000"/>
                </a:solidFill>
                <a:latin typeface="Times New Roman" panose="02020603050405020304" pitchFamily="18" charset="0"/>
                <a:cs typeface="Times New Roman" panose="02020603050405020304" pitchFamily="18" charset="0"/>
              </a:rPr>
              <a:t>произведений </a:t>
            </a:r>
            <a:r>
              <a:rPr lang="ru-RU" sz="2400" b="1" i="1" dirty="0">
                <a:solidFill>
                  <a:srgbClr val="C00000"/>
                </a:solidFill>
                <a:latin typeface="Times New Roman" panose="02020603050405020304" pitchFamily="18" charset="0"/>
                <a:cs typeface="Times New Roman" panose="02020603050405020304" pitchFamily="18" charset="0"/>
              </a:rPr>
              <a:t>карандашом. Но карандашные записи недолговечны. Чтобы сохранить их, Бородин-химик покрывал рукопись раствором желатина или яичным белком. Химия помогала музыке!</a:t>
            </a:r>
          </a:p>
        </p:txBody>
      </p:sp>
    </p:spTree>
    <p:extLst>
      <p:ext uri="{BB962C8B-B14F-4D97-AF65-F5344CB8AC3E}">
        <p14:creationId xmlns:p14="http://schemas.microsoft.com/office/powerpoint/2010/main" val="1837010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p:cNvPicPr/>
          <p:nvPr/>
        </p:nvPicPr>
        <p:blipFill>
          <a:blip r:embed="rId2" cstate="print"/>
          <a:stretch>
            <a:fillRect/>
          </a:stretch>
        </p:blipFill>
        <p:spPr>
          <a:xfrm>
            <a:off x="317" y="5715"/>
            <a:ext cx="9143365" cy="6846570"/>
          </a:xfrm>
          <a:prstGeom prst="rect">
            <a:avLst/>
          </a:prstGeom>
        </p:spPr>
      </p:pic>
      <p:grpSp>
        <p:nvGrpSpPr>
          <p:cNvPr id="3" name="Group 2"/>
          <p:cNvGrpSpPr>
            <a:grpSpLocks/>
          </p:cNvGrpSpPr>
          <p:nvPr/>
        </p:nvGrpSpPr>
        <p:grpSpPr bwMode="auto">
          <a:xfrm>
            <a:off x="2195736" y="692696"/>
            <a:ext cx="4320480" cy="2520280"/>
            <a:chOff x="1790" y="346"/>
            <a:chExt cx="10990" cy="6728"/>
          </a:xfrm>
        </p:grpSpPr>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0" y="345"/>
              <a:ext cx="10990" cy="672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8" y="654"/>
              <a:ext cx="10054" cy="580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971600" y="3528298"/>
            <a:ext cx="6768751" cy="3323987"/>
          </a:xfrm>
          <a:prstGeom prst="rect">
            <a:avLst/>
          </a:prstGeom>
          <a:noFill/>
        </p:spPr>
        <p:txBody>
          <a:bodyPr wrap="square" rtlCol="0">
            <a:spAutoFit/>
          </a:bodyPr>
          <a:lstStyle/>
          <a:p>
            <a:pPr algn="just"/>
            <a:r>
              <a:rPr lang="ru-RU" sz="2400" b="1" i="1" dirty="0">
                <a:solidFill>
                  <a:srgbClr val="00B050"/>
                </a:solidFill>
                <a:latin typeface="Times New Roman" panose="02020603050405020304" pitchFamily="18" charset="0"/>
                <a:cs typeface="Times New Roman" panose="02020603050405020304" pitchFamily="18" charset="0"/>
              </a:rPr>
              <a:t>Как-то Бородин пригласил к себе на вечер друзей. Играли его произведения, ужинали, беседовали. Неожиданно Бородин встает, одевает пальто и прощается. — Куда это вы, Александр Порфирьевич? — Будьте здоровы, мне некогда, уже и домой пора: у меня завтра лекция. Раздается взрыв смеха, и только тогда хозяин понял, что он у себя дома.</a:t>
            </a:r>
          </a:p>
          <a:p>
            <a:r>
              <a:rPr lang="ru-RU" b="1" i="1" dirty="0">
                <a:solidFill>
                  <a:srgbClr val="00B050"/>
                </a:solidFill>
              </a:rPr>
              <a:t> </a:t>
            </a:r>
          </a:p>
        </p:txBody>
      </p:sp>
    </p:spTree>
    <p:extLst>
      <p:ext uri="{BB962C8B-B14F-4D97-AF65-F5344CB8AC3E}">
        <p14:creationId xmlns:p14="http://schemas.microsoft.com/office/powerpoint/2010/main" val="4030204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p:cNvPicPr/>
          <p:nvPr/>
        </p:nvPicPr>
        <p:blipFill>
          <a:blip r:embed="rId2" cstate="print"/>
          <a:stretch>
            <a:fillRect/>
          </a:stretch>
        </p:blipFill>
        <p:spPr>
          <a:xfrm>
            <a:off x="-4745" y="0"/>
            <a:ext cx="9135745" cy="6840855"/>
          </a:xfrm>
          <a:prstGeom prst="rect">
            <a:avLst/>
          </a:prstGeom>
        </p:spPr>
      </p:pic>
      <p:grpSp>
        <p:nvGrpSpPr>
          <p:cNvPr id="3" name="Group 2"/>
          <p:cNvGrpSpPr>
            <a:grpSpLocks/>
          </p:cNvGrpSpPr>
          <p:nvPr/>
        </p:nvGrpSpPr>
        <p:grpSpPr bwMode="auto">
          <a:xfrm>
            <a:off x="4797439" y="1588007"/>
            <a:ext cx="4397375" cy="3430587"/>
            <a:chOff x="7234" y="980"/>
            <a:chExt cx="6927" cy="5403"/>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3" y="979"/>
              <a:ext cx="6927" cy="540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0" y="1287"/>
              <a:ext cx="6000" cy="447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043609" y="836712"/>
            <a:ext cx="3519518" cy="5601533"/>
          </a:xfrm>
          <a:prstGeom prst="rect">
            <a:avLst/>
          </a:prstGeom>
          <a:noFill/>
        </p:spPr>
        <p:txBody>
          <a:bodyPr wrap="square" rtlCol="0">
            <a:spAutoFit/>
          </a:bodyPr>
          <a:lstStyle/>
          <a:p>
            <a:r>
              <a:rPr lang="ru-RU" dirty="0"/>
              <a:t> </a:t>
            </a:r>
          </a:p>
          <a:p>
            <a:r>
              <a:rPr lang="ru-RU" sz="2000" b="1" i="1" dirty="0">
                <a:solidFill>
                  <a:srgbClr val="C00000"/>
                </a:solidFill>
                <a:latin typeface="Times New Roman" panose="02020603050405020304" pitchFamily="18" charset="0"/>
                <a:cs typeface="Times New Roman" panose="02020603050405020304" pitchFamily="18" charset="0"/>
              </a:rPr>
              <a:t>Рассказывают и о другом случае, происшедшем как-то с Бородиным. Однажды, уходя из дому и опасаясь, что во время его отсутствия к нему может прийти кто-либо из друзей, он приколол к входной двери записку: "Буду через час". Вернувшись через некоторое время и увидев записку, он огорчился: — Какая досада! Впрочем, ничего не </a:t>
            </a:r>
            <a:r>
              <a:rPr lang="ru-RU" sz="2000" b="1" i="1" dirty="0" smtClean="0">
                <a:solidFill>
                  <a:srgbClr val="C00000"/>
                </a:solidFill>
                <a:latin typeface="Times New Roman" panose="02020603050405020304" pitchFamily="18" charset="0"/>
                <a:cs typeface="Times New Roman" panose="02020603050405020304" pitchFamily="18" charset="0"/>
              </a:rPr>
              <a:t>поделаешь</a:t>
            </a:r>
            <a:r>
              <a:rPr lang="en-US" sz="2000" b="1" i="1" dirty="0" smtClean="0">
                <a:solidFill>
                  <a:srgbClr val="C00000"/>
                </a:solidFill>
                <a:latin typeface="Times New Roman" panose="02020603050405020304" pitchFamily="18" charset="0"/>
                <a:cs typeface="Times New Roman" panose="02020603050405020304" pitchFamily="18" charset="0"/>
              </a:rPr>
              <a:t> -</a:t>
            </a:r>
            <a:r>
              <a:rPr lang="ru-RU" sz="2000" b="1" i="1" dirty="0" smtClean="0">
                <a:solidFill>
                  <a:srgbClr val="C00000"/>
                </a:solidFill>
                <a:latin typeface="Times New Roman" panose="02020603050405020304" pitchFamily="18" charset="0"/>
                <a:cs typeface="Times New Roman" panose="02020603050405020304" pitchFamily="18" charset="0"/>
              </a:rPr>
              <a:t>придется </a:t>
            </a:r>
            <a:r>
              <a:rPr lang="ru-RU" sz="2000" b="1" i="1" dirty="0">
                <a:solidFill>
                  <a:srgbClr val="C00000"/>
                </a:solidFill>
                <a:latin typeface="Times New Roman" panose="02020603050405020304" pitchFamily="18" charset="0"/>
                <a:cs typeface="Times New Roman" panose="02020603050405020304" pitchFamily="18" charset="0"/>
              </a:rPr>
              <a:t>подождать. И, вздохнув, устроился на скамейке в ожидании. самого себя!</a:t>
            </a:r>
          </a:p>
        </p:txBody>
      </p:sp>
    </p:spTree>
    <p:extLst>
      <p:ext uri="{BB962C8B-B14F-4D97-AF65-F5344CB8AC3E}">
        <p14:creationId xmlns:p14="http://schemas.microsoft.com/office/powerpoint/2010/main" val="61547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1980728" y="17145"/>
            <a:ext cx="9073008" cy="6026245"/>
            <a:chOff x="2460" y="961"/>
            <a:chExt cx="11258" cy="9374"/>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7" y="961"/>
              <a:ext cx="5201" cy="653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8" y="1358"/>
              <a:ext cx="2810" cy="3875"/>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 y="3797"/>
              <a:ext cx="5088" cy="653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5" y="1358"/>
              <a:ext cx="2733" cy="387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Прямоугольник 3"/>
          <p:cNvSpPr/>
          <p:nvPr/>
        </p:nvSpPr>
        <p:spPr>
          <a:xfrm>
            <a:off x="883059" y="2852936"/>
            <a:ext cx="6390456" cy="3416320"/>
          </a:xfrm>
          <a:prstGeom prst="rect">
            <a:avLst/>
          </a:prstGeom>
        </p:spPr>
        <p:txBody>
          <a:bodyPr wrap="square">
            <a:spAutoFit/>
          </a:bodyPr>
          <a:lstStyle/>
          <a:p>
            <a:r>
              <a:rPr lang="ru-RU" sz="2400" b="1" i="1" dirty="0">
                <a:solidFill>
                  <a:srgbClr val="C00000"/>
                </a:solidFill>
                <a:latin typeface="Times New Roman" panose="02020603050405020304" pitchFamily="18" charset="0"/>
                <a:cs typeface="Times New Roman" panose="02020603050405020304" pitchFamily="18" charset="0"/>
              </a:rPr>
              <a:t>Однажды Бородин поехал с женой за границу. При проверке паспортов на пограничном пункте чиновник спросил, как зовут его жену. Бородин, отличавшийся рассеянностью, никак не мог вспомнить ее имя. Чиновник подозрительно посмотрел на него. В это время в комнату вошла Екатерина Сергеевна, и Бородин бросился к ней: — Катя! ради бога, как тебя зовут?</a:t>
            </a:r>
          </a:p>
        </p:txBody>
      </p:sp>
    </p:spTree>
    <p:extLst>
      <p:ext uri="{BB962C8B-B14F-4D97-AF65-F5344CB8AC3E}">
        <p14:creationId xmlns:p14="http://schemas.microsoft.com/office/powerpoint/2010/main" val="3255246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p:cNvPicPr/>
          <p:nvPr/>
        </p:nvPicPr>
        <p:blipFill>
          <a:blip r:embed="rId2" cstate="print"/>
          <a:stretch>
            <a:fillRect/>
          </a:stretch>
        </p:blipFill>
        <p:spPr>
          <a:xfrm>
            <a:off x="318" y="5715"/>
            <a:ext cx="9143365" cy="6846570"/>
          </a:xfrm>
          <a:prstGeom prst="rect">
            <a:avLst/>
          </a:prstGeom>
        </p:spPr>
      </p:pic>
      <p:pic>
        <p:nvPicPr>
          <p:cNvPr id="3" name="image3.jpeg"/>
          <p:cNvPicPr/>
          <p:nvPr/>
        </p:nvPicPr>
        <p:blipFill>
          <a:blip r:embed="rId2" cstate="print"/>
          <a:stretch>
            <a:fillRect/>
          </a:stretch>
        </p:blipFill>
        <p:spPr>
          <a:xfrm>
            <a:off x="467544" y="-459432"/>
            <a:ext cx="9135745" cy="6840855"/>
          </a:xfrm>
          <a:prstGeom prst="rect">
            <a:avLst/>
          </a:prstGeom>
        </p:spPr>
      </p:pic>
      <p:grpSp>
        <p:nvGrpSpPr>
          <p:cNvPr id="4" name="Group 2"/>
          <p:cNvGrpSpPr>
            <a:grpSpLocks/>
          </p:cNvGrpSpPr>
          <p:nvPr/>
        </p:nvGrpSpPr>
        <p:grpSpPr bwMode="auto">
          <a:xfrm>
            <a:off x="6208210" y="44242"/>
            <a:ext cx="2839681" cy="2592288"/>
            <a:chOff x="7886" y="1109"/>
            <a:chExt cx="6514" cy="7779"/>
          </a:xfrm>
        </p:grpSpPr>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6" y="1108"/>
              <a:ext cx="6514" cy="777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7" y="1421"/>
              <a:ext cx="5992" cy="684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323528" y="692696"/>
            <a:ext cx="5884682" cy="5201424"/>
          </a:xfrm>
          <a:prstGeom prst="rect">
            <a:avLst/>
          </a:prstGeom>
          <a:noFill/>
        </p:spPr>
        <p:txBody>
          <a:bodyPr wrap="square" rtlCol="0">
            <a:spAutoFit/>
          </a:bodyPr>
          <a:lstStyle/>
          <a:p>
            <a:r>
              <a:rPr lang="ru-RU" sz="3200" dirty="0">
                <a:solidFill>
                  <a:srgbClr val="C00000"/>
                </a:solidFill>
                <a:latin typeface="Times New Roman" panose="02020603050405020304" pitchFamily="18" charset="0"/>
                <a:cs typeface="Times New Roman" panose="02020603050405020304" pitchFamily="18" charset="0"/>
              </a:rPr>
              <a:t>Эмиль Герман </a:t>
            </a:r>
            <a:r>
              <a:rPr lang="ru-RU" sz="3200" dirty="0" smtClean="0">
                <a:solidFill>
                  <a:srgbClr val="C00000"/>
                </a:solidFill>
                <a:latin typeface="Times New Roman" panose="02020603050405020304" pitchFamily="18" charset="0"/>
                <a:cs typeface="Times New Roman" panose="02020603050405020304" pitchFamily="18" charset="0"/>
              </a:rPr>
              <a:t>Фишер</a:t>
            </a:r>
            <a:endParaRPr lang="en-US" sz="3200" dirty="0" smtClean="0">
              <a:solidFill>
                <a:srgbClr val="C00000"/>
              </a:solidFill>
              <a:latin typeface="Times New Roman" panose="02020603050405020304" pitchFamily="18" charset="0"/>
              <a:cs typeface="Times New Roman" panose="02020603050405020304" pitchFamily="18" charset="0"/>
            </a:endParaRPr>
          </a:p>
          <a:p>
            <a:r>
              <a:rPr lang="ru-RU" sz="2000" b="1" i="1" dirty="0" smtClean="0">
                <a:solidFill>
                  <a:srgbClr val="00B050"/>
                </a:solidFill>
                <a:latin typeface="Times New Roman" panose="02020603050405020304" pitchFamily="18" charset="0"/>
                <a:cs typeface="Times New Roman" panose="02020603050405020304" pitchFamily="18" charset="0"/>
              </a:rPr>
              <a:t>немецкий </a:t>
            </a:r>
            <a:r>
              <a:rPr lang="ru-RU" sz="2000" b="1" i="1" dirty="0">
                <a:solidFill>
                  <a:srgbClr val="00B050"/>
                </a:solidFill>
                <a:latin typeface="Times New Roman" panose="02020603050405020304" pitchFamily="18" charset="0"/>
                <a:cs typeface="Times New Roman" panose="02020603050405020304" pitchFamily="18" charset="0"/>
              </a:rPr>
              <a:t>химик, лауреат Нобелевской премии по химии 1902 года.</a:t>
            </a:r>
          </a:p>
          <a:p>
            <a:r>
              <a:rPr lang="ru-RU" sz="2000" b="1" i="1" dirty="0">
                <a:solidFill>
                  <a:srgbClr val="00B050"/>
                </a:solidFill>
                <a:latin typeface="Times New Roman" panose="02020603050405020304" pitchFamily="18" charset="0"/>
                <a:cs typeface="Times New Roman" panose="02020603050405020304" pitchFamily="18" charset="0"/>
              </a:rPr>
              <a:t>Однажды известный химик, создатель многих лекарств Эмиль Фишер совершал прогулку. К нему подошел писатель </a:t>
            </a:r>
            <a:r>
              <a:rPr lang="ru-RU" sz="2000" b="1" i="1" dirty="0" err="1">
                <a:solidFill>
                  <a:srgbClr val="00B050"/>
                </a:solidFill>
                <a:latin typeface="Times New Roman" panose="02020603050405020304" pitchFamily="18" charset="0"/>
                <a:cs typeface="Times New Roman" panose="02020603050405020304" pitchFamily="18" charset="0"/>
              </a:rPr>
              <a:t>Зудерман</a:t>
            </a:r>
            <a:r>
              <a:rPr lang="ru-RU" sz="2000" b="1" i="1" dirty="0">
                <a:solidFill>
                  <a:srgbClr val="00B050"/>
                </a:solidFill>
                <a:latin typeface="Times New Roman" panose="02020603050405020304" pitchFamily="18" charset="0"/>
                <a:cs typeface="Times New Roman" panose="02020603050405020304" pitchFamily="18" charset="0"/>
              </a:rPr>
              <a:t> и сказал: — Как я благодарен, ваше превосходительство, за ваш чудесный снотворный препарат веронал. Вы меня спасли. Причем мне даже не нужно принимать его, достаточно, чтобы веронал лежал на моем ночном столике! — Странное совпадение, — с улыбкой ответил Фишер, — когда мне трудно уснуть, мне так помогает ваш роман! Причем мне даже не нужно читать его — достаточно видеть вашу прекрасную книгу на моем ночном столике!</a:t>
            </a:r>
          </a:p>
        </p:txBody>
      </p:sp>
    </p:spTree>
    <p:extLst>
      <p:ext uri="{BB962C8B-B14F-4D97-AF65-F5344CB8AC3E}">
        <p14:creationId xmlns:p14="http://schemas.microsoft.com/office/powerpoint/2010/main" val="1626798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p:cNvPicPr/>
          <p:nvPr/>
        </p:nvPicPr>
        <p:blipFill>
          <a:blip r:embed="rId2" cstate="print"/>
          <a:stretch>
            <a:fillRect/>
          </a:stretch>
        </p:blipFill>
        <p:spPr>
          <a:xfrm>
            <a:off x="16600" y="-16422"/>
            <a:ext cx="9135745" cy="6840855"/>
          </a:xfrm>
          <a:prstGeom prst="rect">
            <a:avLst/>
          </a:prstGeom>
        </p:spPr>
      </p:pic>
      <p:grpSp>
        <p:nvGrpSpPr>
          <p:cNvPr id="3" name="Group 2"/>
          <p:cNvGrpSpPr>
            <a:grpSpLocks/>
          </p:cNvGrpSpPr>
          <p:nvPr/>
        </p:nvGrpSpPr>
        <p:grpSpPr bwMode="auto">
          <a:xfrm>
            <a:off x="6731872" y="1413673"/>
            <a:ext cx="2304256" cy="2952328"/>
            <a:chOff x="8141" y="1216"/>
            <a:chExt cx="6260" cy="7277"/>
          </a:xfrm>
        </p:grpSpPr>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0" y="1215"/>
              <a:ext cx="6260" cy="727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7" y="1523"/>
              <a:ext cx="5773" cy="635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flipH="1">
            <a:off x="314386" y="476672"/>
            <a:ext cx="6480352" cy="6124754"/>
          </a:xfrm>
          <a:prstGeom prst="rect">
            <a:avLst/>
          </a:prstGeom>
          <a:noFill/>
        </p:spPr>
        <p:txBody>
          <a:bodyPr wrap="square" rtlCol="0">
            <a:spAutoFit/>
          </a:bodyPr>
          <a:lstStyle/>
          <a:p>
            <a:endParaRPr lang="en-US" sz="2800" b="1" i="1" dirty="0" smtClean="0">
              <a:solidFill>
                <a:srgbClr val="C00000"/>
              </a:solidFill>
              <a:latin typeface="Times New Roman" panose="02020603050405020304" pitchFamily="18" charset="0"/>
              <a:cs typeface="Times New Roman" panose="02020603050405020304" pitchFamily="18" charset="0"/>
            </a:endParaRPr>
          </a:p>
          <a:p>
            <a:r>
              <a:rPr lang="ru-RU" sz="2800" b="1" i="1" dirty="0" smtClean="0">
                <a:solidFill>
                  <a:srgbClr val="C00000"/>
                </a:solidFill>
                <a:latin typeface="Times New Roman" panose="02020603050405020304" pitchFamily="18" charset="0"/>
                <a:cs typeface="Times New Roman" panose="02020603050405020304" pitchFamily="18" charset="0"/>
              </a:rPr>
              <a:t>Вильгельм </a:t>
            </a:r>
            <a:r>
              <a:rPr lang="ru-RU" sz="2800" b="1" i="1" dirty="0">
                <a:solidFill>
                  <a:srgbClr val="C00000"/>
                </a:solidFill>
                <a:latin typeface="Times New Roman" panose="02020603050405020304" pitchFamily="18" charset="0"/>
                <a:cs typeface="Times New Roman" panose="02020603050405020304" pitchFamily="18" charset="0"/>
              </a:rPr>
              <a:t>Фридрих </a:t>
            </a:r>
            <a:r>
              <a:rPr lang="ru-RU" sz="2800" b="1" i="1" dirty="0" err="1">
                <a:solidFill>
                  <a:srgbClr val="C00000"/>
                </a:solidFill>
                <a:latin typeface="Times New Roman" panose="02020603050405020304" pitchFamily="18" charset="0"/>
                <a:cs typeface="Times New Roman" panose="02020603050405020304" pitchFamily="18" charset="0"/>
              </a:rPr>
              <a:t>Оствальд</a:t>
            </a:r>
            <a:r>
              <a:rPr lang="ru-RU" sz="2800" b="1" i="1" dirty="0">
                <a:solidFill>
                  <a:srgbClr val="C00000"/>
                </a:solidFill>
                <a:latin typeface="Times New Roman" panose="02020603050405020304" pitchFamily="18" charset="0"/>
                <a:cs typeface="Times New Roman" panose="02020603050405020304" pitchFamily="18" charset="0"/>
              </a:rPr>
              <a:t> </a:t>
            </a:r>
            <a:endParaRPr lang="en-US" sz="2800" b="1" i="1" dirty="0" smtClean="0">
              <a:solidFill>
                <a:srgbClr val="C00000"/>
              </a:solidFill>
              <a:latin typeface="Times New Roman" panose="02020603050405020304" pitchFamily="18" charset="0"/>
              <a:cs typeface="Times New Roman" panose="02020603050405020304" pitchFamily="18" charset="0"/>
            </a:endParaRPr>
          </a:p>
          <a:p>
            <a:endParaRPr lang="en-US" sz="2800" b="1" i="1" dirty="0">
              <a:solidFill>
                <a:srgbClr val="C00000"/>
              </a:solidFill>
              <a:latin typeface="Times New Roman" panose="02020603050405020304" pitchFamily="18" charset="0"/>
              <a:cs typeface="Times New Roman" panose="02020603050405020304" pitchFamily="18" charset="0"/>
            </a:endParaRPr>
          </a:p>
          <a:p>
            <a:endParaRPr lang="en-US" sz="2800" b="1" i="1" dirty="0" smtClean="0">
              <a:solidFill>
                <a:srgbClr val="C00000"/>
              </a:solidFill>
              <a:latin typeface="Times New Roman" panose="02020603050405020304" pitchFamily="18" charset="0"/>
              <a:cs typeface="Times New Roman" panose="02020603050405020304" pitchFamily="18" charset="0"/>
            </a:endParaRPr>
          </a:p>
          <a:p>
            <a:r>
              <a:rPr lang="ru-RU" sz="2000" b="1" i="1" dirty="0" smtClean="0">
                <a:solidFill>
                  <a:srgbClr val="C00000"/>
                </a:solidFill>
                <a:latin typeface="Times New Roman" panose="02020603050405020304" pitchFamily="18" charset="0"/>
                <a:cs typeface="Times New Roman" panose="02020603050405020304" pitchFamily="18" charset="0"/>
              </a:rPr>
              <a:t>немецкий </a:t>
            </a:r>
            <a:r>
              <a:rPr lang="ru-RU" sz="2000" b="1" i="1" dirty="0">
                <a:solidFill>
                  <a:srgbClr val="C00000"/>
                </a:solidFill>
                <a:latin typeface="Times New Roman" panose="02020603050405020304" pitchFamily="18" charset="0"/>
                <a:cs typeface="Times New Roman" panose="02020603050405020304" pitchFamily="18" charset="0"/>
              </a:rPr>
              <a:t>физико-химик и философ, лауреат Нобелевской премии, был человеком со странностями. Он, например, очень не любил разговаривать с помощниками. Для этого учёный привинтил к дверям своей рабочей комнаты велосипедный звонок и поставил под ним скамейку с корзиной. Наговорив книгу или статью на валики </a:t>
            </a:r>
            <a:r>
              <a:rPr lang="ru-RU" sz="2000" b="1" i="1" dirty="0" err="1">
                <a:solidFill>
                  <a:srgbClr val="C00000"/>
                </a:solidFill>
                <a:latin typeface="Times New Roman" panose="02020603050405020304" pitchFamily="18" charset="0"/>
                <a:cs typeface="Times New Roman" panose="02020603050405020304" pitchFamily="18" charset="0"/>
              </a:rPr>
              <a:t>диктовальной</a:t>
            </a:r>
            <a:r>
              <a:rPr lang="ru-RU" sz="2000" b="1" i="1" dirty="0">
                <a:solidFill>
                  <a:srgbClr val="C00000"/>
                </a:solidFill>
                <a:latin typeface="Times New Roman" panose="02020603050405020304" pitchFamily="18" charset="0"/>
                <a:cs typeface="Times New Roman" panose="02020603050405020304" pitchFamily="18" charset="0"/>
              </a:rPr>
              <a:t> машины, он снабжал валики указаниями, клал в корзину и давал звонок. Секретарь должен был ждать, пока господин тайный советник возвратится к себе, и только после этого мог вынуть валики из корзины. Когда указания </a:t>
            </a:r>
            <a:r>
              <a:rPr lang="ru-RU" sz="2000" b="1" i="1" dirty="0" err="1">
                <a:solidFill>
                  <a:srgbClr val="C00000"/>
                </a:solidFill>
                <a:latin typeface="Times New Roman" panose="02020603050405020304" pitchFamily="18" charset="0"/>
                <a:cs typeface="Times New Roman" panose="02020603050405020304" pitchFamily="18" charset="0"/>
              </a:rPr>
              <a:t>Оствальда</a:t>
            </a:r>
            <a:r>
              <a:rPr lang="ru-RU" sz="2000" b="1" i="1" dirty="0">
                <a:solidFill>
                  <a:srgbClr val="C00000"/>
                </a:solidFill>
                <a:latin typeface="Times New Roman" panose="02020603050405020304" pitchFamily="18" charset="0"/>
                <a:cs typeface="Times New Roman" panose="02020603050405020304" pitchFamily="18" charset="0"/>
              </a:rPr>
              <a:t> были выполнены, секретарь клал работу в корзину, звонил в велосипедный звонок и быстро уходил к себе.</a:t>
            </a:r>
          </a:p>
        </p:txBody>
      </p:sp>
    </p:spTree>
    <p:extLst>
      <p:ext uri="{BB962C8B-B14F-4D97-AF65-F5344CB8AC3E}">
        <p14:creationId xmlns:p14="http://schemas.microsoft.com/office/powerpoint/2010/main" val="2799078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p:nvPr/>
        </p:nvPicPr>
        <p:blipFill>
          <a:blip r:embed="rId2"/>
          <a:stretch>
            <a:fillRect/>
          </a:stretch>
        </p:blipFill>
        <p:spPr>
          <a:xfrm>
            <a:off x="822325" y="620688"/>
            <a:ext cx="7499350" cy="5688632"/>
          </a:xfrm>
          <a:prstGeom prst="rect">
            <a:avLst/>
          </a:prstGeom>
        </p:spPr>
      </p:pic>
    </p:spTree>
    <p:extLst>
      <p:ext uri="{BB962C8B-B14F-4D97-AF65-F5344CB8AC3E}">
        <p14:creationId xmlns:p14="http://schemas.microsoft.com/office/powerpoint/2010/main" val="4886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p:cNvPicPr/>
          <p:nvPr/>
        </p:nvPicPr>
        <p:blipFill>
          <a:blip r:embed="rId2" cstate="print"/>
          <a:stretch>
            <a:fillRect/>
          </a:stretch>
        </p:blipFill>
        <p:spPr>
          <a:xfrm>
            <a:off x="0" y="-130194"/>
            <a:ext cx="9144000" cy="7087585"/>
          </a:xfrm>
          <a:prstGeom prst="rect">
            <a:avLst/>
          </a:prstGeom>
        </p:spPr>
      </p:pic>
      <p:grpSp>
        <p:nvGrpSpPr>
          <p:cNvPr id="3" name="Group 2"/>
          <p:cNvGrpSpPr>
            <a:grpSpLocks/>
          </p:cNvGrpSpPr>
          <p:nvPr/>
        </p:nvGrpSpPr>
        <p:grpSpPr bwMode="auto">
          <a:xfrm>
            <a:off x="6315672" y="1484784"/>
            <a:ext cx="2679231" cy="3384376"/>
            <a:chOff x="8117" y="932"/>
            <a:chExt cx="6284" cy="7496"/>
          </a:xfrm>
        </p:grpSpPr>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6" y="932"/>
              <a:ext cx="6284" cy="7496"/>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4" y="1243"/>
              <a:ext cx="5428" cy="656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323061" y="764704"/>
            <a:ext cx="6048672" cy="5078313"/>
          </a:xfrm>
          <a:prstGeom prst="rect">
            <a:avLst/>
          </a:prstGeom>
          <a:noFill/>
        </p:spPr>
        <p:txBody>
          <a:bodyPr wrap="square" rtlCol="0">
            <a:spAutoFit/>
          </a:bodyPr>
          <a:lstStyle/>
          <a:p>
            <a:r>
              <a:rPr lang="ru-RU" sz="3200" dirty="0" err="1">
                <a:latin typeface="Times New Roman" panose="02020603050405020304" pitchFamily="18" charset="0"/>
                <a:cs typeface="Times New Roman" panose="02020603050405020304" pitchFamily="18" charset="0"/>
              </a:rPr>
              <a:t>Кристиан</a:t>
            </a:r>
            <a:r>
              <a:rPr lang="ru-RU" sz="3200" dirty="0">
                <a:latin typeface="Times New Roman" panose="02020603050405020304" pitchFamily="18" charset="0"/>
                <a:cs typeface="Times New Roman" panose="02020603050405020304" pitchFamily="18" charset="0"/>
              </a:rPr>
              <a:t> Фридрих </a:t>
            </a:r>
            <a:r>
              <a:rPr lang="ru-RU" sz="3200" dirty="0" err="1">
                <a:latin typeface="Times New Roman" panose="02020603050405020304" pitchFamily="18" charset="0"/>
                <a:cs typeface="Times New Roman" panose="02020603050405020304" pitchFamily="18" charset="0"/>
              </a:rPr>
              <a:t>Шёнбейн</a:t>
            </a:r>
            <a:r>
              <a:rPr lang="ru-RU"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endParaRPr lang="en-US" sz="3200" b="1" i="1" dirty="0">
              <a:solidFill>
                <a:srgbClr val="C00000"/>
              </a:solidFill>
              <a:latin typeface="Times New Roman" panose="02020603050405020304" pitchFamily="18" charset="0"/>
              <a:cs typeface="Times New Roman" panose="02020603050405020304" pitchFamily="18" charset="0"/>
            </a:endParaRPr>
          </a:p>
          <a:p>
            <a:r>
              <a:rPr lang="ru-RU" sz="2000" b="1" i="1" dirty="0" smtClean="0">
                <a:solidFill>
                  <a:srgbClr val="C00000"/>
                </a:solidFill>
                <a:latin typeface="Times New Roman" panose="02020603050405020304" pitchFamily="18" charset="0"/>
                <a:cs typeface="Times New Roman" panose="02020603050405020304" pitchFamily="18" charset="0"/>
              </a:rPr>
              <a:t>немецко-швейцарский </a:t>
            </a:r>
            <a:r>
              <a:rPr lang="ru-RU" sz="2000" b="1" i="1" dirty="0">
                <a:solidFill>
                  <a:srgbClr val="C00000"/>
                </a:solidFill>
                <a:latin typeface="Times New Roman" panose="02020603050405020304" pitchFamily="18" charset="0"/>
                <a:cs typeface="Times New Roman" panose="02020603050405020304" pitchFamily="18" charset="0"/>
              </a:rPr>
              <a:t>учёный-химик, автор термина геохимия, открывший озон, однажды проводил дома эксперименты с нитрующей смесью. Жена запрещала ему эксперименты дома и он очень торопился закончить все до её прихода. Он так торопился, что пролил указанную смесь на кухонный стол. Опасаясь скандала, </a:t>
            </a:r>
            <a:r>
              <a:rPr lang="ru-RU" sz="2000" b="1" i="1" dirty="0" err="1">
                <a:solidFill>
                  <a:srgbClr val="C00000"/>
                </a:solidFill>
                <a:latin typeface="Times New Roman" panose="02020603050405020304" pitchFamily="18" charset="0"/>
                <a:cs typeface="Times New Roman" panose="02020603050405020304" pitchFamily="18" charset="0"/>
              </a:rPr>
              <a:t>Шенбайн</a:t>
            </a:r>
            <a:r>
              <a:rPr lang="ru-RU" sz="2000" b="1" i="1" dirty="0">
                <a:solidFill>
                  <a:srgbClr val="C00000"/>
                </a:solidFill>
                <a:latin typeface="Times New Roman" panose="02020603050405020304" pitchFamily="18" charset="0"/>
                <a:cs typeface="Times New Roman" panose="02020603050405020304" pitchFamily="18" charset="0"/>
              </a:rPr>
              <a:t> вытер смесь кухонным, </a:t>
            </a:r>
            <a:r>
              <a:rPr lang="ru-RU" sz="2000" b="1" i="1" dirty="0" err="1">
                <a:solidFill>
                  <a:srgbClr val="C00000"/>
                </a:solidFill>
                <a:latin typeface="Times New Roman" panose="02020603050405020304" pitchFamily="18" charset="0"/>
                <a:cs typeface="Times New Roman" panose="02020603050405020304" pitchFamily="18" charset="0"/>
              </a:rPr>
              <a:t>хлопчато</a:t>
            </a:r>
            <a:r>
              <a:rPr lang="ru-RU" sz="2000" b="1" i="1" dirty="0">
                <a:solidFill>
                  <a:srgbClr val="C00000"/>
                </a:solidFill>
                <a:latin typeface="Times New Roman" panose="02020603050405020304" pitchFamily="18" charset="0"/>
                <a:cs typeface="Times New Roman" panose="02020603050405020304" pitchFamily="18" charset="0"/>
              </a:rPr>
              <a:t>-бумажным фартуком и повесил его сушиться над плитой. Через некоторое время раздался взрыв</a:t>
            </a:r>
          </a:p>
          <a:p>
            <a:r>
              <a:rPr lang="ru-RU" sz="2000" b="1" i="1" dirty="0">
                <a:solidFill>
                  <a:srgbClr val="C00000"/>
                </a:solidFill>
                <a:latin typeface="Times New Roman" panose="02020603050405020304" pitchFamily="18" charset="0"/>
                <a:cs typeface="Times New Roman" panose="02020603050405020304" pitchFamily="18" charset="0"/>
              </a:rPr>
              <a:t>— взорвался </a:t>
            </a:r>
            <a:r>
              <a:rPr lang="ru-RU" sz="2000" b="1" i="1" dirty="0" err="1">
                <a:solidFill>
                  <a:srgbClr val="C00000"/>
                </a:solidFill>
                <a:latin typeface="Times New Roman" panose="02020603050405020304" pitchFamily="18" charset="0"/>
                <a:cs typeface="Times New Roman" panose="02020603050405020304" pitchFamily="18" charset="0"/>
              </a:rPr>
              <a:t>пронитрованный</a:t>
            </a:r>
            <a:r>
              <a:rPr lang="ru-RU" sz="2000" b="1" i="1" dirty="0">
                <a:solidFill>
                  <a:srgbClr val="C00000"/>
                </a:solidFill>
                <a:latin typeface="Times New Roman" panose="02020603050405020304" pitchFamily="18" charset="0"/>
                <a:cs typeface="Times New Roman" panose="02020603050405020304" pitchFamily="18" charset="0"/>
              </a:rPr>
              <a:t> фартук. </a:t>
            </a:r>
            <a:r>
              <a:rPr lang="ru-RU" sz="2000" b="1" i="1" dirty="0" err="1">
                <a:solidFill>
                  <a:srgbClr val="C00000"/>
                </a:solidFill>
                <a:latin typeface="Times New Roman" panose="02020603050405020304" pitchFamily="18" charset="0"/>
                <a:cs typeface="Times New Roman" panose="02020603050405020304" pitchFamily="18" charset="0"/>
              </a:rPr>
              <a:t>Шенбайн</a:t>
            </a:r>
            <a:r>
              <a:rPr lang="ru-RU" sz="2000" b="1" i="1" dirty="0">
                <a:solidFill>
                  <a:srgbClr val="C00000"/>
                </a:solidFill>
                <a:latin typeface="Times New Roman" panose="02020603050405020304" pitchFamily="18" charset="0"/>
                <a:cs typeface="Times New Roman" panose="02020603050405020304" pitchFamily="18" charset="0"/>
              </a:rPr>
              <a:t> скрыл следы преступления, а заодно открыл бездымный порох.</a:t>
            </a:r>
          </a:p>
        </p:txBody>
      </p:sp>
    </p:spTree>
    <p:extLst>
      <p:ext uri="{BB962C8B-B14F-4D97-AF65-F5344CB8AC3E}">
        <p14:creationId xmlns:p14="http://schemas.microsoft.com/office/powerpoint/2010/main" val="1864291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p:cNvPicPr/>
          <p:nvPr/>
        </p:nvPicPr>
        <p:blipFill>
          <a:blip r:embed="rId2" cstate="print"/>
          <a:stretch>
            <a:fillRect/>
          </a:stretch>
        </p:blipFill>
        <p:spPr>
          <a:xfrm>
            <a:off x="0" y="11430"/>
            <a:ext cx="9143365" cy="6846570"/>
          </a:xfrm>
          <a:prstGeom prst="rect">
            <a:avLst/>
          </a:prstGeom>
        </p:spPr>
      </p:pic>
      <p:pic>
        <p:nvPicPr>
          <p:cNvPr id="3" name="image41.png"/>
          <p:cNvPicPr/>
          <p:nvPr/>
        </p:nvPicPr>
        <p:blipFill>
          <a:blip r:embed="rId3" cstate="print"/>
          <a:stretch>
            <a:fillRect/>
          </a:stretch>
        </p:blipFill>
        <p:spPr>
          <a:xfrm>
            <a:off x="6996685" y="1700808"/>
            <a:ext cx="2160240" cy="2868732"/>
          </a:xfrm>
          <a:prstGeom prst="rect">
            <a:avLst/>
          </a:prstGeom>
        </p:spPr>
      </p:pic>
      <p:sp>
        <p:nvSpPr>
          <p:cNvPr id="4" name="TextBox 3"/>
          <p:cNvSpPr txBox="1"/>
          <p:nvPr/>
        </p:nvSpPr>
        <p:spPr>
          <a:xfrm>
            <a:off x="251520" y="188640"/>
            <a:ext cx="6696744" cy="5693866"/>
          </a:xfrm>
          <a:prstGeom prst="rect">
            <a:avLst/>
          </a:prstGeom>
          <a:noFill/>
        </p:spPr>
        <p:txBody>
          <a:bodyPr wrap="square" rtlCol="0">
            <a:spAutoFit/>
          </a:bodyPr>
          <a:lstStyle/>
          <a:p>
            <a:r>
              <a:rPr lang="ru-RU" sz="2800" b="1" i="1" dirty="0">
                <a:solidFill>
                  <a:srgbClr val="C00000"/>
                </a:solidFill>
                <a:latin typeface="Times New Roman" panose="02020603050405020304" pitchFamily="18" charset="0"/>
                <a:cs typeface="Times New Roman" panose="02020603050405020304" pitchFamily="18" charset="0"/>
              </a:rPr>
              <a:t>Николай Николаевич </a:t>
            </a:r>
            <a:r>
              <a:rPr lang="ru-RU" sz="2800" b="1" i="1" dirty="0" smtClean="0">
                <a:solidFill>
                  <a:srgbClr val="C00000"/>
                </a:solidFill>
                <a:latin typeface="Times New Roman" panose="02020603050405020304" pitchFamily="18" charset="0"/>
                <a:cs typeface="Times New Roman" panose="02020603050405020304" pitchFamily="18" charset="0"/>
              </a:rPr>
              <a:t>Зинин</a:t>
            </a:r>
            <a:endParaRPr lang="en-US" b="1" i="1" dirty="0" smtClean="0">
              <a:solidFill>
                <a:srgbClr val="C00000"/>
              </a:solidFill>
              <a:latin typeface="Times New Roman" panose="02020603050405020304" pitchFamily="18" charset="0"/>
              <a:cs typeface="Times New Roman" panose="02020603050405020304" pitchFamily="18" charset="0"/>
            </a:endParaRPr>
          </a:p>
          <a:p>
            <a:r>
              <a:rPr lang="ru-RU" sz="2400" b="1" i="1" dirty="0" smtClean="0">
                <a:solidFill>
                  <a:srgbClr val="C00000"/>
                </a:solidFill>
                <a:latin typeface="Times New Roman" panose="02020603050405020304" pitchFamily="18" charset="0"/>
                <a:cs typeface="Times New Roman" panose="02020603050405020304" pitchFamily="18" charset="0"/>
              </a:rPr>
              <a:t>русский </a:t>
            </a:r>
            <a:r>
              <a:rPr lang="ru-RU" sz="2400" b="1" i="1" dirty="0">
                <a:solidFill>
                  <a:srgbClr val="C00000"/>
                </a:solidFill>
                <a:latin typeface="Times New Roman" panose="02020603050405020304" pitchFamily="18" charset="0"/>
                <a:cs typeface="Times New Roman" panose="02020603050405020304" pitchFamily="18" charset="0"/>
              </a:rPr>
              <a:t>химик-органик, академик Петербургской академии наук, первый президент Русского химического общества заложивший основы органического синтеза (в частности, он первым получил синтетический анилин), не только бранил нерадивых студентов, но поколачивал их. Никто из них, как ни странно, на это не обижался. Впрочем, в потасовке разрешалось и дать сдачи профессору. Но охотников тягаться с Зининым не находилось: Николай Николаевич обладал богатырской силой и мог так сжать противника в объятиях, что тот потом долго приходил в себя.</a:t>
            </a:r>
          </a:p>
        </p:txBody>
      </p:sp>
    </p:spTree>
    <p:extLst>
      <p:ext uri="{BB962C8B-B14F-4D97-AF65-F5344CB8AC3E}">
        <p14:creationId xmlns:p14="http://schemas.microsoft.com/office/powerpoint/2010/main" val="3400820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p:cNvPicPr/>
          <p:nvPr/>
        </p:nvPicPr>
        <p:blipFill>
          <a:blip r:embed="rId2" cstate="print"/>
          <a:stretch>
            <a:fillRect/>
          </a:stretch>
        </p:blipFill>
        <p:spPr>
          <a:xfrm>
            <a:off x="4128" y="8573"/>
            <a:ext cx="9135745" cy="6840855"/>
          </a:xfrm>
          <a:prstGeom prst="rect">
            <a:avLst/>
          </a:prstGeom>
        </p:spPr>
      </p:pic>
      <p:grpSp>
        <p:nvGrpSpPr>
          <p:cNvPr id="3" name="Group 2"/>
          <p:cNvGrpSpPr>
            <a:grpSpLocks/>
          </p:cNvGrpSpPr>
          <p:nvPr/>
        </p:nvGrpSpPr>
        <p:grpSpPr bwMode="auto">
          <a:xfrm>
            <a:off x="6660232" y="0"/>
            <a:ext cx="2276128" cy="3283446"/>
            <a:chOff x="8820" y="1251"/>
            <a:chExt cx="5580" cy="7616"/>
          </a:xfrm>
        </p:grpSpPr>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0" y="1251"/>
              <a:ext cx="5580" cy="761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7" y="1557"/>
              <a:ext cx="5097" cy="669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263863" y="548680"/>
            <a:ext cx="6252353" cy="6063198"/>
          </a:xfrm>
          <a:prstGeom prst="rect">
            <a:avLst/>
          </a:prstGeom>
          <a:noFill/>
        </p:spPr>
        <p:txBody>
          <a:bodyPr wrap="square" rtlCol="0">
            <a:spAutoFit/>
          </a:bodyPr>
          <a:lstStyle/>
          <a:p>
            <a:r>
              <a:rPr lang="ru-RU" sz="2800" b="1" i="1" dirty="0">
                <a:solidFill>
                  <a:srgbClr val="00B050"/>
                </a:solidFill>
                <a:latin typeface="Times New Roman" panose="02020603050405020304" pitchFamily="18" charset="0"/>
                <a:cs typeface="Times New Roman" panose="02020603050405020304" pitchFamily="18" charset="0"/>
              </a:rPr>
              <a:t>Александр Михайлович Бутлеров </a:t>
            </a:r>
            <a:endParaRPr lang="en-US" sz="2800" b="1" i="1" dirty="0" smtClean="0">
              <a:solidFill>
                <a:srgbClr val="00B050"/>
              </a:solidFill>
              <a:latin typeface="Times New Roman" panose="02020603050405020304" pitchFamily="18" charset="0"/>
              <a:cs typeface="Times New Roman" panose="02020603050405020304" pitchFamily="18" charset="0"/>
            </a:endParaRPr>
          </a:p>
          <a:p>
            <a:r>
              <a:rPr lang="ru-RU" sz="2000" b="1" i="1" dirty="0" smtClean="0">
                <a:solidFill>
                  <a:srgbClr val="C00000"/>
                </a:solidFill>
                <a:latin typeface="Times New Roman" panose="02020603050405020304" pitchFamily="18" charset="0"/>
                <a:cs typeface="Times New Roman" panose="02020603050405020304" pitchFamily="18" charset="0"/>
              </a:rPr>
              <a:t>русский </a:t>
            </a:r>
            <a:r>
              <a:rPr lang="ru-RU" sz="2000" b="1" i="1" dirty="0">
                <a:solidFill>
                  <a:srgbClr val="C00000"/>
                </a:solidFill>
                <a:latin typeface="Times New Roman" panose="02020603050405020304" pitchFamily="18" charset="0"/>
                <a:cs typeface="Times New Roman" panose="02020603050405020304" pitchFamily="18" charset="0"/>
              </a:rPr>
              <a:t>химик, создатель теории химического строения органических веществ, родоначальник «</a:t>
            </a:r>
            <a:r>
              <a:rPr lang="ru-RU" sz="2000" b="1" i="1" dirty="0" err="1">
                <a:solidFill>
                  <a:srgbClr val="C00000"/>
                </a:solidFill>
                <a:latin typeface="Times New Roman" panose="02020603050405020304" pitchFamily="18" charset="0"/>
                <a:cs typeface="Times New Roman" panose="02020603050405020304" pitchFamily="18" charset="0"/>
              </a:rPr>
              <a:t>бутлеровской</a:t>
            </a:r>
            <a:r>
              <a:rPr lang="ru-RU" sz="2000" b="1" i="1" dirty="0">
                <a:solidFill>
                  <a:srgbClr val="C00000"/>
                </a:solidFill>
                <a:latin typeface="Times New Roman" panose="02020603050405020304" pitchFamily="18" charset="0"/>
                <a:cs typeface="Times New Roman" panose="02020603050405020304" pitchFamily="18" charset="0"/>
              </a:rPr>
              <a:t> школы» русских химиков.</a:t>
            </a:r>
          </a:p>
          <a:p>
            <a:r>
              <a:rPr lang="ru-RU" sz="2000" b="1" i="1" dirty="0">
                <a:solidFill>
                  <a:srgbClr val="C00000"/>
                </a:solidFill>
                <a:latin typeface="Times New Roman" panose="02020603050405020304" pitchFamily="18" charset="0"/>
                <a:cs typeface="Times New Roman" panose="02020603050405020304" pitchFamily="18" charset="0"/>
              </a:rPr>
              <a:t>В один из дней 1837 года в подвале частного пансиона в Казани раздался оглушительный взрыв. Оказалось, что один из воспитанников учреждения, Саша Бутлеров, тайно оборудовал в подвале лабораторию, где проводил химические опыты. Педагогический совет решил выставить «хулигана» на посмешище, и он был выведен в столовую с повешенной на груди дощечкой, на которой крупными буквами было написано: «Великий химик». Придумывая эту издевательскую надпись, незадачливые воспитатели Саши не допускали, конечно, и мысли, что она станет пророческой     и     что     заклеймённый     ею</a:t>
            </a:r>
          </a:p>
          <a:p>
            <a:r>
              <a:rPr lang="ru-RU" sz="2000" b="1" i="1" dirty="0">
                <a:solidFill>
                  <a:srgbClr val="C00000"/>
                </a:solidFill>
                <a:latin typeface="Times New Roman" panose="02020603050405020304" pitchFamily="18" charset="0"/>
                <a:cs typeface="Times New Roman" panose="02020603050405020304" pitchFamily="18" charset="0"/>
              </a:rPr>
              <a:t>«нарушитель   пансионных   правил»   станет</a:t>
            </a:r>
          </a:p>
          <a:p>
            <a:r>
              <a:rPr lang="ru-RU" sz="2000" b="1" i="1" dirty="0">
                <a:solidFill>
                  <a:srgbClr val="C00000"/>
                </a:solidFill>
                <a:latin typeface="Times New Roman" panose="02020603050405020304" pitchFamily="18" charset="0"/>
                <a:cs typeface="Times New Roman" panose="02020603050405020304" pitchFamily="18" charset="0"/>
              </a:rPr>
              <a:t>действительно великим химиком.</a:t>
            </a:r>
          </a:p>
        </p:txBody>
      </p:sp>
    </p:spTree>
    <p:extLst>
      <p:ext uri="{BB962C8B-B14F-4D97-AF65-F5344CB8AC3E}">
        <p14:creationId xmlns:p14="http://schemas.microsoft.com/office/powerpoint/2010/main" val="1627152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p:cNvPicPr/>
          <p:nvPr/>
        </p:nvPicPr>
        <p:blipFill>
          <a:blip r:embed="rId2" cstate="print"/>
          <a:stretch>
            <a:fillRect/>
          </a:stretch>
        </p:blipFill>
        <p:spPr>
          <a:xfrm>
            <a:off x="318" y="5715"/>
            <a:ext cx="9143365" cy="6846570"/>
          </a:xfrm>
          <a:prstGeom prst="rect">
            <a:avLst/>
          </a:prstGeom>
        </p:spPr>
      </p:pic>
      <p:grpSp>
        <p:nvGrpSpPr>
          <p:cNvPr id="3" name="Group 2"/>
          <p:cNvGrpSpPr>
            <a:grpSpLocks/>
          </p:cNvGrpSpPr>
          <p:nvPr/>
        </p:nvGrpSpPr>
        <p:grpSpPr bwMode="auto">
          <a:xfrm>
            <a:off x="6948264" y="2188041"/>
            <a:ext cx="2132112" cy="2784475"/>
            <a:chOff x="8563" y="401"/>
            <a:chExt cx="5837" cy="8770"/>
          </a:xfrm>
        </p:grpSpPr>
        <p:pic>
          <p:nvPicPr>
            <p:cNvPr id="174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3" y="401"/>
              <a:ext cx="5837" cy="877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0" y="709"/>
              <a:ext cx="5203" cy="7843"/>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251520" y="548680"/>
            <a:ext cx="6480720" cy="6063198"/>
          </a:xfrm>
          <a:prstGeom prst="rect">
            <a:avLst/>
          </a:prstGeom>
          <a:noFill/>
        </p:spPr>
        <p:txBody>
          <a:bodyPr wrap="square" rtlCol="0">
            <a:spAutoFit/>
          </a:bodyPr>
          <a:lstStyle/>
          <a:p>
            <a:r>
              <a:rPr lang="ru-RU" sz="2800" b="1" i="1" dirty="0">
                <a:solidFill>
                  <a:srgbClr val="C00000"/>
                </a:solidFill>
                <a:latin typeface="Times New Roman" panose="02020603050405020304" pitchFamily="18" charset="0"/>
                <a:cs typeface="Times New Roman" panose="02020603050405020304" pitchFamily="18" charset="0"/>
              </a:rPr>
              <a:t>Семён Исаакович </a:t>
            </a:r>
            <a:r>
              <a:rPr lang="ru-RU" sz="2800" b="1" i="1" dirty="0" err="1">
                <a:solidFill>
                  <a:srgbClr val="C00000"/>
                </a:solidFill>
                <a:latin typeface="Times New Roman" panose="02020603050405020304" pitchFamily="18" charset="0"/>
                <a:cs typeface="Times New Roman" panose="02020603050405020304" pitchFamily="18" charset="0"/>
              </a:rPr>
              <a:t>Вольфко́вич</a:t>
            </a:r>
            <a:r>
              <a:rPr lang="ru-RU" sz="2800" b="1" i="1" dirty="0">
                <a:solidFill>
                  <a:srgbClr val="C00000"/>
                </a:solidFill>
                <a:latin typeface="Times New Roman" panose="02020603050405020304" pitchFamily="18" charset="0"/>
                <a:cs typeface="Times New Roman" panose="02020603050405020304" pitchFamily="18" charset="0"/>
              </a:rPr>
              <a:t> </a:t>
            </a:r>
            <a:endParaRPr lang="en-US" sz="2800" b="1" i="1" dirty="0" smtClean="0">
              <a:solidFill>
                <a:srgbClr val="C00000"/>
              </a:solidFill>
              <a:latin typeface="Times New Roman" panose="02020603050405020304" pitchFamily="18" charset="0"/>
              <a:cs typeface="Times New Roman" panose="02020603050405020304" pitchFamily="18" charset="0"/>
            </a:endParaRPr>
          </a:p>
          <a:p>
            <a:r>
              <a:rPr lang="ru-RU" sz="2400" b="1" i="1" dirty="0" smtClean="0">
                <a:solidFill>
                  <a:srgbClr val="00B050"/>
                </a:solidFill>
                <a:latin typeface="Times New Roman" panose="02020603050405020304" pitchFamily="18" charset="0"/>
                <a:cs typeface="Times New Roman" panose="02020603050405020304" pitchFamily="18" charset="0"/>
              </a:rPr>
              <a:t>выдающийся </a:t>
            </a:r>
            <a:r>
              <a:rPr lang="ru-RU" sz="2400" b="1" i="1" dirty="0">
                <a:solidFill>
                  <a:srgbClr val="00B050"/>
                </a:solidFill>
                <a:latin typeface="Times New Roman" panose="02020603050405020304" pitchFamily="18" charset="0"/>
                <a:cs typeface="Times New Roman" panose="02020603050405020304" pitchFamily="18" charset="0"/>
              </a:rPr>
              <a:t>советский ученый, химик-неорганик, технолог, доктор</a:t>
            </a:r>
          </a:p>
          <a:p>
            <a:r>
              <a:rPr lang="ru-RU" sz="2400" b="1" i="1" dirty="0">
                <a:solidFill>
                  <a:srgbClr val="00B050"/>
                </a:solidFill>
                <a:latin typeface="Times New Roman" panose="02020603050405020304" pitchFamily="18" charset="0"/>
                <a:cs typeface="Times New Roman" panose="02020603050405020304" pitchFamily="18" charset="0"/>
              </a:rPr>
              <a:t>химических наук , академик АН СССР...</a:t>
            </a:r>
          </a:p>
          <a:p>
            <a:r>
              <a:rPr lang="ru-RU" sz="2400" b="1" i="1" dirty="0">
                <a:solidFill>
                  <a:srgbClr val="00B050"/>
                </a:solidFill>
                <a:latin typeface="Times New Roman" panose="02020603050405020304" pitchFamily="18" charset="0"/>
                <a:cs typeface="Times New Roman" panose="02020603050405020304" pitchFamily="18" charset="0"/>
              </a:rPr>
              <a:t>Академик был в числе одних из первых советских химиков, которые проводили опыты с фосфором. Газообразный фосфор в ходе работы пропитывал одежду учёного. Поэтому, когда </a:t>
            </a:r>
            <a:r>
              <a:rPr lang="ru-RU" sz="2400" b="1" i="1" dirty="0" err="1">
                <a:solidFill>
                  <a:srgbClr val="00B050"/>
                </a:solidFill>
                <a:latin typeface="Times New Roman" panose="02020603050405020304" pitchFamily="18" charset="0"/>
                <a:cs typeface="Times New Roman" panose="02020603050405020304" pitchFamily="18" charset="0"/>
              </a:rPr>
              <a:t>Вольфкович</a:t>
            </a:r>
            <a:r>
              <a:rPr lang="ru-RU" sz="2400" b="1" i="1" dirty="0">
                <a:solidFill>
                  <a:srgbClr val="00B050"/>
                </a:solidFill>
                <a:latin typeface="Times New Roman" panose="02020603050405020304" pitchFamily="18" charset="0"/>
                <a:cs typeface="Times New Roman" panose="02020603050405020304" pitchFamily="18" charset="0"/>
              </a:rPr>
              <a:t> возвращался домой по тёмным улицам, его одежда излучала голубоватое свечение, а из-под ботинок летели искры. Каждый раз за ним собиралась толпа, принимавшая учёного за потустороннее существо, что привело к распространению по Москве слухов о «светящемся монахе».</a:t>
            </a:r>
          </a:p>
        </p:txBody>
      </p:sp>
    </p:spTree>
    <p:extLst>
      <p:ext uri="{BB962C8B-B14F-4D97-AF65-F5344CB8AC3E}">
        <p14:creationId xmlns:p14="http://schemas.microsoft.com/office/powerpoint/2010/main" val="1061447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p:cNvPicPr/>
          <p:nvPr/>
        </p:nvPicPr>
        <p:blipFill>
          <a:blip r:embed="rId2" cstate="print"/>
          <a:stretch>
            <a:fillRect/>
          </a:stretch>
        </p:blipFill>
        <p:spPr>
          <a:xfrm>
            <a:off x="318" y="5715"/>
            <a:ext cx="9143365" cy="6846570"/>
          </a:xfrm>
          <a:prstGeom prst="rect">
            <a:avLst/>
          </a:prstGeom>
        </p:spPr>
      </p:pic>
      <p:grpSp>
        <p:nvGrpSpPr>
          <p:cNvPr id="3" name="Group 2"/>
          <p:cNvGrpSpPr>
            <a:grpSpLocks/>
          </p:cNvGrpSpPr>
          <p:nvPr/>
        </p:nvGrpSpPr>
        <p:grpSpPr bwMode="auto">
          <a:xfrm>
            <a:off x="6946674" y="225053"/>
            <a:ext cx="2201193" cy="3203947"/>
            <a:chOff x="8141" y="-877"/>
            <a:chExt cx="5573" cy="8033"/>
          </a:xfrm>
        </p:grpSpPr>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0" y="-878"/>
              <a:ext cx="5573" cy="803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 y="-571"/>
              <a:ext cx="4648" cy="710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395536" y="1556792"/>
            <a:ext cx="5544616" cy="4647426"/>
          </a:xfrm>
          <a:prstGeom prst="rect">
            <a:avLst/>
          </a:prstGeom>
          <a:noFill/>
        </p:spPr>
        <p:txBody>
          <a:bodyPr wrap="square" rtlCol="0">
            <a:spAutoFit/>
          </a:bodyPr>
          <a:lstStyle/>
          <a:p>
            <a:r>
              <a:rPr lang="ru-RU" sz="2800" b="1" i="1" dirty="0">
                <a:solidFill>
                  <a:srgbClr val="00B050"/>
                </a:solidFill>
                <a:latin typeface="Times New Roman" panose="02020603050405020304" pitchFamily="18" charset="0"/>
                <a:cs typeface="Times New Roman" panose="02020603050405020304" pitchFamily="18" charset="0"/>
              </a:rPr>
              <a:t>Франсуа Мари Рауль </a:t>
            </a:r>
            <a:endParaRPr lang="en-US" sz="2800" b="1" i="1" dirty="0" smtClean="0">
              <a:solidFill>
                <a:srgbClr val="00B050"/>
              </a:solidFill>
              <a:latin typeface="Times New Roman" panose="02020603050405020304" pitchFamily="18" charset="0"/>
              <a:cs typeface="Times New Roman" panose="02020603050405020304" pitchFamily="18" charset="0"/>
            </a:endParaRPr>
          </a:p>
          <a:p>
            <a:endParaRPr lang="en-US" sz="2800" b="1" i="1" dirty="0" smtClean="0">
              <a:solidFill>
                <a:srgbClr val="00B050"/>
              </a:solidFill>
              <a:latin typeface="Times New Roman" panose="02020603050405020304" pitchFamily="18" charset="0"/>
              <a:cs typeface="Times New Roman" panose="02020603050405020304" pitchFamily="18" charset="0"/>
            </a:endParaRPr>
          </a:p>
          <a:p>
            <a:r>
              <a:rPr lang="ru-RU" sz="2400" b="1" i="1" dirty="0" smtClean="0">
                <a:solidFill>
                  <a:srgbClr val="C00000"/>
                </a:solidFill>
                <a:latin typeface="Times New Roman" panose="02020603050405020304" pitchFamily="18" charset="0"/>
                <a:cs typeface="Times New Roman" panose="02020603050405020304" pitchFamily="18" charset="0"/>
              </a:rPr>
              <a:t>французский </a:t>
            </a:r>
            <a:r>
              <a:rPr lang="ru-RU" sz="2400" b="1" i="1" dirty="0">
                <a:solidFill>
                  <a:srgbClr val="C00000"/>
                </a:solidFill>
                <a:latin typeface="Times New Roman" panose="02020603050405020304" pitchFamily="18" charset="0"/>
                <a:cs typeface="Times New Roman" panose="02020603050405020304" pitchFamily="18" charset="0"/>
              </a:rPr>
              <a:t>химик и физик. Член-корреспондент Парижской академии наук (1890).</a:t>
            </a:r>
          </a:p>
          <a:p>
            <a:r>
              <a:rPr lang="ru-RU" sz="2400" b="1" i="1" dirty="0">
                <a:solidFill>
                  <a:srgbClr val="C00000"/>
                </a:solidFill>
                <a:latin typeface="Times New Roman" panose="02020603050405020304" pitchFamily="18" charset="0"/>
                <a:cs typeface="Times New Roman" panose="02020603050405020304" pitchFamily="18" charset="0"/>
              </a:rPr>
              <a:t>Рауль обнаружил в крови следы железа. Чтобы доказать своей любимой свои чувства, он решил подарить девушке кольцо из железа, полученного из собственной крови. Опыт закончился плачевно - химик умер от недостатка крови.</a:t>
            </a:r>
          </a:p>
        </p:txBody>
      </p:sp>
    </p:spTree>
    <p:extLst>
      <p:ext uri="{BB962C8B-B14F-4D97-AF65-F5344CB8AC3E}">
        <p14:creationId xmlns:p14="http://schemas.microsoft.com/office/powerpoint/2010/main" val="525524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p:cNvPicPr/>
          <p:nvPr/>
        </p:nvPicPr>
        <p:blipFill>
          <a:blip r:embed="rId2" cstate="print"/>
          <a:stretch>
            <a:fillRect/>
          </a:stretch>
        </p:blipFill>
        <p:spPr>
          <a:xfrm>
            <a:off x="318" y="5715"/>
            <a:ext cx="9143365" cy="6846570"/>
          </a:xfrm>
          <a:prstGeom prst="rect">
            <a:avLst/>
          </a:prstGeom>
        </p:spPr>
      </p:pic>
      <p:grpSp>
        <p:nvGrpSpPr>
          <p:cNvPr id="3" name="Group 2"/>
          <p:cNvGrpSpPr>
            <a:grpSpLocks/>
          </p:cNvGrpSpPr>
          <p:nvPr/>
        </p:nvGrpSpPr>
        <p:grpSpPr bwMode="auto">
          <a:xfrm>
            <a:off x="6228184" y="188640"/>
            <a:ext cx="2420144" cy="2435225"/>
            <a:chOff x="8594" y="712"/>
            <a:chExt cx="5806" cy="6735"/>
          </a:xfrm>
        </p:grpSpPr>
        <p:pic>
          <p:nvPicPr>
            <p:cNvPr id="194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94" y="711"/>
              <a:ext cx="5806" cy="673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1" y="1019"/>
              <a:ext cx="5499" cy="580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79122" y="692696"/>
            <a:ext cx="6048672" cy="6063198"/>
          </a:xfrm>
          <a:prstGeom prst="rect">
            <a:avLst/>
          </a:prstGeom>
          <a:noFill/>
        </p:spPr>
        <p:txBody>
          <a:bodyPr wrap="square" rtlCol="0">
            <a:spAutoFit/>
          </a:bodyPr>
          <a:lstStyle/>
          <a:p>
            <a:r>
              <a:rPr lang="ru-RU" sz="2800" b="1" i="1" dirty="0">
                <a:solidFill>
                  <a:srgbClr val="C00000"/>
                </a:solidFill>
                <a:latin typeface="Times New Roman" panose="02020603050405020304" pitchFamily="18" charset="0"/>
                <a:cs typeface="Times New Roman" panose="02020603050405020304" pitchFamily="18" charset="0"/>
              </a:rPr>
              <a:t>Михаил Васильевич Ломоносов</a:t>
            </a:r>
          </a:p>
          <a:p>
            <a:r>
              <a:rPr lang="ru-RU" sz="2400" b="1" i="1" dirty="0">
                <a:solidFill>
                  <a:srgbClr val="00B050"/>
                </a:solidFill>
                <a:latin typeface="Times New Roman" panose="02020603050405020304" pitchFamily="18" charset="0"/>
                <a:cs typeface="Times New Roman" panose="02020603050405020304" pitchFamily="18" charset="0"/>
              </a:rPr>
              <a:t>Первый русский выдающийся ученый, профессиональный	исследователь природы: физик, химик, географ, металлург, математик и астроном. Статский советник, профессор химии, получил звание почетного члена Шведской и Болонской академий наук.</a:t>
            </a:r>
          </a:p>
          <a:p>
            <a:r>
              <a:rPr lang="ru-RU" sz="2400" b="1" i="1" dirty="0">
                <a:solidFill>
                  <a:srgbClr val="00B050"/>
                </a:solidFill>
                <a:latin typeface="Times New Roman" panose="02020603050405020304" pitchFamily="18" charset="0"/>
                <a:cs typeface="Times New Roman" panose="02020603050405020304" pitchFamily="18" charset="0"/>
              </a:rPr>
              <a:t> </a:t>
            </a:r>
          </a:p>
          <a:p>
            <a:r>
              <a:rPr lang="ru-RU" sz="2400" b="1" i="1" dirty="0">
                <a:solidFill>
                  <a:srgbClr val="00B050"/>
                </a:solidFill>
                <a:latin typeface="Times New Roman" panose="02020603050405020304" pitchFamily="18" charset="0"/>
                <a:cs typeface="Times New Roman" panose="02020603050405020304" pitchFamily="18" charset="0"/>
              </a:rPr>
              <a:t>Однажды на камзоле Ломоносова продрались локти. Повстречавший его придворный щеголь ехидно заметил по этому поводу: — Ученость выглядывает оттуда. — Нисколько, сударь, — немедленно ответил Ломоносов, — глупость заглядывает туда!</a:t>
            </a:r>
          </a:p>
        </p:txBody>
      </p:sp>
    </p:spTree>
    <p:extLst>
      <p:ext uri="{BB962C8B-B14F-4D97-AF65-F5344CB8AC3E}">
        <p14:creationId xmlns:p14="http://schemas.microsoft.com/office/powerpoint/2010/main" val="936088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p:cNvPicPr/>
          <p:nvPr/>
        </p:nvPicPr>
        <p:blipFill>
          <a:blip r:embed="rId2" cstate="print"/>
          <a:stretch>
            <a:fillRect/>
          </a:stretch>
        </p:blipFill>
        <p:spPr>
          <a:xfrm>
            <a:off x="0" y="-1411"/>
            <a:ext cx="9250869" cy="6846570"/>
          </a:xfrm>
          <a:prstGeom prst="rect">
            <a:avLst/>
          </a:prstGeom>
        </p:spPr>
      </p:pic>
      <p:grpSp>
        <p:nvGrpSpPr>
          <p:cNvPr id="3" name="Group 2"/>
          <p:cNvGrpSpPr>
            <a:grpSpLocks/>
          </p:cNvGrpSpPr>
          <p:nvPr/>
        </p:nvGrpSpPr>
        <p:grpSpPr bwMode="auto">
          <a:xfrm>
            <a:off x="6660232" y="476672"/>
            <a:ext cx="2088232" cy="3068001"/>
            <a:chOff x="8254" y="586"/>
            <a:chExt cx="6147" cy="7916"/>
          </a:xfrm>
        </p:grpSpPr>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3" y="585"/>
              <a:ext cx="6147" cy="791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60" y="893"/>
              <a:ext cx="5330" cy="698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85203" y="476284"/>
            <a:ext cx="6584672" cy="5632311"/>
          </a:xfrm>
          <a:prstGeom prst="rect">
            <a:avLst/>
          </a:prstGeom>
          <a:noFill/>
        </p:spPr>
        <p:txBody>
          <a:bodyPr wrap="square" rtlCol="0">
            <a:spAutoFit/>
          </a:bodyPr>
          <a:lstStyle/>
          <a:p>
            <a:pPr algn="just"/>
            <a:r>
              <a:rPr lang="ru-RU" sz="2400" b="1" i="1" dirty="0">
                <a:solidFill>
                  <a:srgbClr val="C00000"/>
                </a:solidFill>
                <a:latin typeface="Times New Roman" panose="02020603050405020304" pitchFamily="18" charset="0"/>
                <a:cs typeface="Times New Roman" panose="02020603050405020304" pitchFamily="18" charset="0"/>
              </a:rPr>
              <a:t>Русский академик Михайло Васильевич Ломоносов, происходивший из рыбаков- поморов, отличался изрядным здоровьем и физической силой. Уже в зрелом возрасте, будучи в высоких учёных чинах, он, в добром подпитии, прогуливался по Васильевскому острову. Ему на встречу попались три матроса, которые, видя нетрезвого мужчину, решили обобрать его. Однако эта попытка закончилась </a:t>
            </a:r>
            <a:r>
              <a:rPr lang="ru-RU" sz="2400" b="1" i="1" dirty="0" err="1">
                <a:solidFill>
                  <a:srgbClr val="C00000"/>
                </a:solidFill>
                <a:latin typeface="Times New Roman" panose="02020603050405020304" pitchFamily="18" charset="0"/>
                <a:cs typeface="Times New Roman" panose="02020603050405020304" pitchFamily="18" charset="0"/>
              </a:rPr>
              <a:t>трагикомически</a:t>
            </a:r>
            <a:r>
              <a:rPr lang="ru-RU" sz="2400" b="1" i="1" dirty="0">
                <a:solidFill>
                  <a:srgbClr val="C00000"/>
                </a:solidFill>
                <a:latin typeface="Times New Roman" panose="02020603050405020304" pitchFamily="18" charset="0"/>
                <a:cs typeface="Times New Roman" panose="02020603050405020304" pitchFamily="18" charset="0"/>
              </a:rPr>
              <a:t> – первый матрос был избит до потери сознания, второй бросился наутек, а третьего ученый муж сам решил ограбить. Он снял с моряка порты, куртку и камзол, а затем, связав всю эту амуницию в узел, унес к себе домой.</a:t>
            </a:r>
          </a:p>
        </p:txBody>
      </p:sp>
    </p:spTree>
    <p:extLst>
      <p:ext uri="{BB962C8B-B14F-4D97-AF65-F5344CB8AC3E}">
        <p14:creationId xmlns:p14="http://schemas.microsoft.com/office/powerpoint/2010/main" val="505931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jpeg"/>
          <p:cNvPicPr/>
          <p:nvPr/>
        </p:nvPicPr>
        <p:blipFill>
          <a:blip r:embed="rId2" cstate="print"/>
          <a:stretch>
            <a:fillRect/>
          </a:stretch>
        </p:blipFill>
        <p:spPr>
          <a:xfrm>
            <a:off x="0" y="-1411"/>
            <a:ext cx="9250869" cy="6846570"/>
          </a:xfrm>
          <a:prstGeom prst="rect">
            <a:avLst/>
          </a:prstGeom>
        </p:spPr>
      </p:pic>
      <p:pic>
        <p:nvPicPr>
          <p:cNvPr id="22532" name="Picture 4" descr="Развитие органической химии - презентация онлай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901594"/>
            <a:ext cx="6720747" cy="5040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84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064896" cy="2123658"/>
          </a:xfrm>
          <a:prstGeom prst="rect">
            <a:avLst/>
          </a:prstGeom>
        </p:spPr>
        <p:txBody>
          <a:bodyPr wrap="square">
            <a:spAutoFit/>
          </a:bodyPr>
          <a:lstStyle/>
          <a:p>
            <a:pPr algn="just"/>
            <a:r>
              <a:rPr lang="ru-RU" sz="2400" b="1" dirty="0">
                <a:solidFill>
                  <a:srgbClr val="00B050"/>
                </a:solidFill>
                <a:latin typeface="Times New Roman" panose="02020603050405020304" pitchFamily="18" charset="0"/>
                <a:cs typeface="Times New Roman" panose="02020603050405020304" pitchFamily="18" charset="0"/>
              </a:rPr>
              <a:t>Кажется что, жизнь химиков такая же размеренная и скучная, как химические формулы и сложные научные расчеты? А вот и нет! Эти необычные и очень умные люди иногда бывают очень даже  интересными.</a:t>
            </a:r>
            <a:r>
              <a:rPr lang="ru-RU" sz="2400" dirty="0">
                <a:solidFill>
                  <a:srgbClr val="00B050"/>
                </a:solidFill>
                <a:latin typeface="Times New Roman" panose="02020603050405020304" pitchFamily="18" charset="0"/>
                <a:cs typeface="Times New Roman" panose="02020603050405020304" pitchFamily="18" charset="0"/>
              </a:rPr>
              <a:t> </a:t>
            </a:r>
          </a:p>
          <a:p>
            <a:r>
              <a:rPr lang="ru-RU" dirty="0"/>
              <a:t/>
            </a:r>
            <a:br>
              <a:rPr lang="ru-RU" dirty="0"/>
            </a:br>
            <a:endParaRPr lang="ru-RU" dirty="0"/>
          </a:p>
        </p:txBody>
      </p:sp>
      <p:grpSp>
        <p:nvGrpSpPr>
          <p:cNvPr id="3" name="Group 2"/>
          <p:cNvGrpSpPr>
            <a:grpSpLocks/>
          </p:cNvGrpSpPr>
          <p:nvPr/>
        </p:nvGrpSpPr>
        <p:grpSpPr bwMode="auto">
          <a:xfrm>
            <a:off x="2483768" y="2132856"/>
            <a:ext cx="3543300" cy="3830637"/>
            <a:chOff x="8820" y="211"/>
            <a:chExt cx="5580" cy="6032"/>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 y="211"/>
              <a:ext cx="5580" cy="60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7" y="519"/>
              <a:ext cx="5103" cy="51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615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6250706"/>
          </a:xfrm>
        </p:spPr>
        <p:txBody>
          <a:bodyPr>
            <a:noAutofit/>
          </a:bodyPr>
          <a:lstStyle/>
          <a:p>
            <a:pPr lvl="0" algn="l"/>
            <a:r>
              <a:rPr lang="en-US" sz="2400" b="1" i="1" dirty="0" smtClean="0">
                <a:solidFill>
                  <a:srgbClr val="C00000"/>
                </a:solidFill>
                <a:latin typeface="Times New Roman" panose="02020603050405020304" pitchFamily="18" charset="0"/>
                <a:cs typeface="Times New Roman" panose="02020603050405020304" pitchFamily="18" charset="0"/>
              </a:rPr>
              <a:t>*</a:t>
            </a:r>
            <a:r>
              <a:rPr lang="ru-RU" sz="2400" b="1" i="1" dirty="0" smtClean="0">
                <a:solidFill>
                  <a:srgbClr val="C00000"/>
                </a:solidFill>
                <a:latin typeface="Times New Roman" panose="02020603050405020304" pitchFamily="18" charset="0"/>
                <a:cs typeface="Times New Roman" panose="02020603050405020304" pitchFamily="18" charset="0"/>
              </a:rPr>
              <a:t>431</a:t>
            </a:r>
            <a:r>
              <a:rPr lang="ru-RU" sz="2400" b="1" i="1" dirty="0">
                <a:solidFill>
                  <a:srgbClr val="C00000"/>
                </a:solidFill>
                <a:latin typeface="Times New Roman" panose="02020603050405020304" pitchFamily="18" charset="0"/>
                <a:cs typeface="Times New Roman" panose="02020603050405020304" pitchFamily="18" charset="0"/>
              </a:rPr>
              <a:t>	–	столько	научных	работ	химик</a:t>
            </a:r>
            <a:br>
              <a:rPr lang="ru-RU" sz="2400" b="1" i="1" dirty="0">
                <a:solidFill>
                  <a:srgbClr val="C00000"/>
                </a:solidFill>
                <a:latin typeface="Times New Roman" panose="02020603050405020304" pitchFamily="18" charset="0"/>
                <a:cs typeface="Times New Roman" panose="02020603050405020304" pitchFamily="18" charset="0"/>
              </a:rPr>
            </a:br>
            <a:r>
              <a:rPr lang="ru-RU" sz="2400" b="1" i="1" dirty="0">
                <a:solidFill>
                  <a:srgbClr val="C00000"/>
                </a:solidFill>
                <a:latin typeface="Times New Roman" panose="02020603050405020304" pitchFamily="18" charset="0"/>
                <a:cs typeface="Times New Roman" panose="02020603050405020304" pitchFamily="18" charset="0"/>
              </a:rPr>
              <a:t>опубликовал за всю свою жизнь.</a:t>
            </a:r>
            <a:br>
              <a:rPr lang="ru-RU" sz="2400" b="1" i="1" dirty="0">
                <a:solidFill>
                  <a:srgbClr val="C00000"/>
                </a:solidFill>
                <a:latin typeface="Times New Roman" panose="02020603050405020304" pitchFamily="18" charset="0"/>
                <a:cs typeface="Times New Roman" panose="02020603050405020304" pitchFamily="18" charset="0"/>
              </a:rPr>
            </a:br>
            <a:r>
              <a:rPr lang="en-US" sz="2400" b="1" i="1" dirty="0" smtClean="0">
                <a:solidFill>
                  <a:srgbClr val="C00000"/>
                </a:solidFill>
                <a:latin typeface="Times New Roman" panose="02020603050405020304" pitchFamily="18" charset="0"/>
                <a:cs typeface="Times New Roman" panose="02020603050405020304" pitchFamily="18" charset="0"/>
              </a:rPr>
              <a:t>*</a:t>
            </a:r>
            <a:r>
              <a:rPr lang="ru-RU" sz="2400" b="1" i="1" dirty="0" smtClean="0">
                <a:solidFill>
                  <a:srgbClr val="C00000"/>
                </a:solidFill>
                <a:latin typeface="Times New Roman" panose="02020603050405020304" pitchFamily="18" charset="0"/>
                <a:cs typeface="Times New Roman" panose="02020603050405020304" pitchFamily="18" charset="0"/>
              </a:rPr>
              <a:t>В</a:t>
            </a:r>
            <a:r>
              <a:rPr lang="ru-RU" sz="2400" b="1" i="1" dirty="0">
                <a:solidFill>
                  <a:srgbClr val="C00000"/>
                </a:solidFill>
                <a:latin typeface="Times New Roman" panose="02020603050405020304" pitchFamily="18" charset="0"/>
                <a:cs typeface="Times New Roman" panose="02020603050405020304" pitchFamily="18" charset="0"/>
              </a:rPr>
              <a:t>	1861	году	им	был	создан	первый русский учебник «Органическая химии».</a:t>
            </a:r>
            <a:br>
              <a:rPr lang="ru-RU" sz="2400" b="1" i="1" dirty="0">
                <a:solidFill>
                  <a:srgbClr val="C00000"/>
                </a:solidFill>
                <a:latin typeface="Times New Roman" panose="02020603050405020304" pitchFamily="18" charset="0"/>
                <a:cs typeface="Times New Roman" panose="02020603050405020304" pitchFamily="18" charset="0"/>
              </a:rPr>
            </a:br>
            <a:r>
              <a:rPr lang="en-US" sz="2400" b="1" i="1" dirty="0" smtClean="0">
                <a:solidFill>
                  <a:srgbClr val="C00000"/>
                </a:solidFill>
                <a:latin typeface="Times New Roman" panose="02020603050405020304" pitchFamily="18" charset="0"/>
                <a:cs typeface="Times New Roman" panose="02020603050405020304" pitchFamily="18" charset="0"/>
              </a:rPr>
              <a:t>*</a:t>
            </a:r>
            <a:r>
              <a:rPr lang="ru-RU" sz="2400" b="1" i="1" dirty="0" smtClean="0">
                <a:solidFill>
                  <a:srgbClr val="C00000"/>
                </a:solidFill>
                <a:latin typeface="Times New Roman" panose="02020603050405020304" pitchFamily="18" charset="0"/>
                <a:cs typeface="Times New Roman" panose="02020603050405020304" pitchFamily="18" charset="0"/>
              </a:rPr>
              <a:t>Пётр </a:t>
            </a:r>
            <a:r>
              <a:rPr lang="ru-RU" sz="2400" b="1" i="1" dirty="0">
                <a:solidFill>
                  <a:srgbClr val="C00000"/>
                </a:solidFill>
                <a:latin typeface="Times New Roman" panose="02020603050405020304" pitchFamily="18" charset="0"/>
                <a:cs typeface="Times New Roman" panose="02020603050405020304" pitchFamily="18" charset="0"/>
              </a:rPr>
              <a:t>Столыпин сдавал экзамен по химии,</a:t>
            </a:r>
            <a:br>
              <a:rPr lang="ru-RU" sz="2400" b="1" i="1" dirty="0">
                <a:solidFill>
                  <a:srgbClr val="C00000"/>
                </a:solidFill>
                <a:latin typeface="Times New Roman" panose="02020603050405020304" pitchFamily="18" charset="0"/>
                <a:cs typeface="Times New Roman" panose="02020603050405020304" pitchFamily="18" charset="0"/>
              </a:rPr>
            </a:br>
            <a:r>
              <a:rPr lang="ru-RU" sz="2400" b="1" i="1" dirty="0">
                <a:solidFill>
                  <a:srgbClr val="C00000"/>
                </a:solidFill>
                <a:latin typeface="Times New Roman" panose="02020603050405020304" pitchFamily="18" charset="0"/>
                <a:cs typeface="Times New Roman" panose="02020603050405020304" pitchFamily="18" charset="0"/>
              </a:rPr>
              <a:t>и	получил	у	Менделеева	отметку</a:t>
            </a:r>
            <a:br>
              <a:rPr lang="ru-RU" sz="2400" b="1" i="1" dirty="0">
                <a:solidFill>
                  <a:srgbClr val="C00000"/>
                </a:solidFill>
                <a:latin typeface="Times New Roman" panose="02020603050405020304" pitchFamily="18" charset="0"/>
                <a:cs typeface="Times New Roman" panose="02020603050405020304" pitchFamily="18" charset="0"/>
              </a:rPr>
            </a:br>
            <a:r>
              <a:rPr lang="ru-RU" sz="2400" b="1" i="1" dirty="0">
                <a:solidFill>
                  <a:srgbClr val="C00000"/>
                </a:solidFill>
                <a:latin typeface="Times New Roman" panose="02020603050405020304" pitchFamily="18" charset="0"/>
                <a:cs typeface="Times New Roman" panose="02020603050405020304" pitchFamily="18" charset="0"/>
              </a:rPr>
              <a:t>«отлично».</a:t>
            </a:r>
            <a:br>
              <a:rPr lang="ru-RU" sz="2400" b="1" i="1" dirty="0">
                <a:solidFill>
                  <a:srgbClr val="C00000"/>
                </a:solidFill>
                <a:latin typeface="Times New Roman" panose="02020603050405020304" pitchFamily="18" charset="0"/>
                <a:cs typeface="Times New Roman" panose="02020603050405020304" pitchFamily="18" charset="0"/>
              </a:rPr>
            </a:br>
            <a:r>
              <a:rPr lang="en-US" sz="2400" b="1" i="1" dirty="0" smtClean="0">
                <a:solidFill>
                  <a:srgbClr val="C00000"/>
                </a:solidFill>
                <a:latin typeface="Times New Roman" panose="02020603050405020304" pitchFamily="18" charset="0"/>
                <a:cs typeface="Times New Roman" panose="02020603050405020304" pitchFamily="18" charset="0"/>
              </a:rPr>
              <a:t>*</a:t>
            </a:r>
            <a:r>
              <a:rPr lang="ru-RU" sz="2400" b="1" i="1" dirty="0" smtClean="0">
                <a:solidFill>
                  <a:srgbClr val="C00000"/>
                </a:solidFill>
                <a:latin typeface="Times New Roman" panose="02020603050405020304" pitchFamily="18" charset="0"/>
                <a:cs typeface="Times New Roman" panose="02020603050405020304" pitchFamily="18" charset="0"/>
              </a:rPr>
              <a:t>Дмитрий </a:t>
            </a:r>
            <a:r>
              <a:rPr lang="ru-RU" sz="2400" b="1" i="1" dirty="0">
                <a:solidFill>
                  <a:srgbClr val="C00000"/>
                </a:solidFill>
                <a:latin typeface="Times New Roman" panose="02020603050405020304" pitchFamily="18" charset="0"/>
                <a:cs typeface="Times New Roman" panose="02020603050405020304" pitchFamily="18" charset="0"/>
              </a:rPr>
              <a:t>Менделеев номинировался на Нобелевскую премию — в 1905, 1906 и 1907 годах. Однако номинировали его только	иностранцы.	Члены Императорской академии наук при тайном голосовании неоднократно отвергали его кандидатуру.</a:t>
            </a:r>
            <a:br>
              <a:rPr lang="ru-RU" sz="2400" b="1" i="1" dirty="0">
                <a:solidFill>
                  <a:srgbClr val="C00000"/>
                </a:solidFill>
                <a:latin typeface="Times New Roman" panose="02020603050405020304" pitchFamily="18" charset="0"/>
                <a:cs typeface="Times New Roman" panose="02020603050405020304" pitchFamily="18" charset="0"/>
              </a:rPr>
            </a:br>
            <a:r>
              <a:rPr lang="en-US" sz="2400" b="1" i="1" dirty="0" smtClean="0">
                <a:solidFill>
                  <a:srgbClr val="C00000"/>
                </a:solidFill>
                <a:latin typeface="Times New Roman" panose="02020603050405020304" pitchFamily="18" charset="0"/>
                <a:cs typeface="Times New Roman" panose="02020603050405020304" pitchFamily="18" charset="0"/>
              </a:rPr>
              <a:t>*</a:t>
            </a:r>
            <a:r>
              <a:rPr lang="ru-RU" sz="2400" b="1" i="1" dirty="0" smtClean="0">
                <a:solidFill>
                  <a:srgbClr val="C00000"/>
                </a:solidFill>
                <a:latin typeface="Times New Roman" panose="02020603050405020304" pitchFamily="18" charset="0"/>
                <a:cs typeface="Times New Roman" panose="02020603050405020304" pitchFamily="18" charset="0"/>
              </a:rPr>
              <a:t>Именем </a:t>
            </a:r>
            <a:r>
              <a:rPr lang="ru-RU" sz="2400" b="1" i="1" dirty="0">
                <a:solidFill>
                  <a:srgbClr val="C00000"/>
                </a:solidFill>
                <a:latin typeface="Times New Roman" panose="02020603050405020304" pitchFamily="18" charset="0"/>
                <a:cs typeface="Times New Roman" panose="02020603050405020304" pitchFamily="18" charset="0"/>
              </a:rPr>
              <a:t>Менделеева назван химический элемент — менделевий. Полученный искусственно в 1955 году</a:t>
            </a:r>
            <a:br>
              <a:rPr lang="ru-RU" sz="2400" b="1" i="1" dirty="0">
                <a:solidFill>
                  <a:srgbClr val="C00000"/>
                </a:solidFill>
                <a:latin typeface="Times New Roman" panose="02020603050405020304" pitchFamily="18" charset="0"/>
                <a:cs typeface="Times New Roman" panose="02020603050405020304" pitchFamily="18" charset="0"/>
              </a:rPr>
            </a:br>
            <a:endParaRPr lang="ru-RU" sz="24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353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242594"/>
          </a:xfrm>
        </p:spPr>
        <p:txBody>
          <a:bodyPr>
            <a:normAutofit fontScale="90000"/>
          </a:bodyPr>
          <a:lstStyle/>
          <a:p>
            <a:pPr algn="l"/>
            <a:r>
              <a:rPr lang="ru-RU" sz="2800" b="1" i="1" dirty="0">
                <a:solidFill>
                  <a:srgbClr val="00B050"/>
                </a:solidFill>
                <a:latin typeface="Times New Roman" panose="02020603050405020304" pitchFamily="18" charset="0"/>
                <a:cs typeface="Times New Roman" panose="02020603050405020304" pitchFamily="18" charset="0"/>
              </a:rPr>
              <a:t>Известный русский учёный Дмитрий	Менделеев	был семнадцатым ребёнком в семье. В школе он плохо учился и однажды даже оставался на второй год. На первом курсе института он умудрился по всем предметам, кроме математики, получить неудовлетворительные отметки. Да и по математике он имел всего лишь</a:t>
            </a:r>
            <a:br>
              <a:rPr lang="ru-RU" sz="2800" b="1" i="1" dirty="0">
                <a:solidFill>
                  <a:srgbClr val="00B050"/>
                </a:solidFill>
                <a:latin typeface="Times New Roman" panose="02020603050405020304" pitchFamily="18" charset="0"/>
                <a:cs typeface="Times New Roman" panose="02020603050405020304" pitchFamily="18" charset="0"/>
              </a:rPr>
            </a:br>
            <a:r>
              <a:rPr lang="ru-RU" sz="2800" b="1" i="1" dirty="0">
                <a:solidFill>
                  <a:srgbClr val="00B050"/>
                </a:solidFill>
                <a:latin typeface="Times New Roman" panose="02020603050405020304" pitchFamily="18" charset="0"/>
                <a:cs typeface="Times New Roman" panose="02020603050405020304" pitchFamily="18" charset="0"/>
              </a:rPr>
              <a:t>«удовлетворительно»…Из-за плохой успеваемости его оставили на второй год. Но на старших курсах дело пошло по-другому. Менделеев окончил институт в 1855 году с золотой медалью. Менделеев любил переплетать книги, клеить рамки для портретов.</a:t>
            </a:r>
            <a:br>
              <a:rPr lang="ru-RU" sz="2800" b="1" i="1" dirty="0">
                <a:solidFill>
                  <a:srgbClr val="00B050"/>
                </a:solidFill>
                <a:latin typeface="Times New Roman" panose="02020603050405020304" pitchFamily="18" charset="0"/>
                <a:cs typeface="Times New Roman" panose="02020603050405020304" pitchFamily="18" charset="0"/>
              </a:rPr>
            </a:br>
            <a:endParaRPr lang="ru-RU" sz="28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90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43808" y="283560"/>
            <a:ext cx="3312368" cy="2065320"/>
            <a:chOff x="7181" y="859"/>
            <a:chExt cx="7220" cy="6468"/>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0" y="859"/>
              <a:ext cx="7220" cy="64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7" y="1166"/>
              <a:ext cx="6893" cy="554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142790" y="2492896"/>
            <a:ext cx="8712968" cy="3416320"/>
          </a:xfrm>
          <a:prstGeom prst="rect">
            <a:avLst/>
          </a:prstGeom>
          <a:noFill/>
        </p:spPr>
        <p:txBody>
          <a:bodyPr wrap="square" rtlCol="0">
            <a:spAutoFit/>
          </a:bodyPr>
          <a:lstStyle/>
          <a:p>
            <a:r>
              <a:rPr lang="ru-RU" sz="2400" b="1" i="1" dirty="0">
                <a:solidFill>
                  <a:srgbClr val="C00000"/>
                </a:solidFill>
                <a:latin typeface="Times New Roman" panose="02020603050405020304" pitchFamily="18" charset="0"/>
                <a:cs typeface="Times New Roman" panose="02020603050405020304" pitchFamily="18" charset="0"/>
              </a:rPr>
              <a:t>Долгое время Менделеев испытывал отчаянную нужду в деньгах на развитие своей лаборатории. Он обращался за помощью к государственным чиновникам, но те игнорировали его просьбы. И вот однажды лабораторию должен был посетить один из великих князей. Великий химик специально завалил коридор всяким мусором и хламом, чтобы князь оценил ужасные условия его работы. И действительно, царственная особа настолько была поражена бедностью лаборатории, что тут же выделила Менделееву деньги.</a:t>
            </a:r>
          </a:p>
        </p:txBody>
      </p:sp>
    </p:spTree>
    <p:extLst>
      <p:ext uri="{BB962C8B-B14F-4D97-AF65-F5344CB8AC3E}">
        <p14:creationId xmlns:p14="http://schemas.microsoft.com/office/powerpoint/2010/main" val="1066126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27784" y="692695"/>
            <a:ext cx="3456385" cy="2718331"/>
            <a:chOff x="7678" y="440"/>
            <a:chExt cx="6723" cy="5326"/>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7" y="440"/>
              <a:ext cx="6723" cy="53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5" y="748"/>
              <a:ext cx="5864" cy="439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611560" y="3284984"/>
            <a:ext cx="7776864" cy="3046988"/>
          </a:xfrm>
          <a:prstGeom prst="rect">
            <a:avLst/>
          </a:prstGeom>
          <a:noFill/>
        </p:spPr>
        <p:txBody>
          <a:bodyPr wrap="square" rtlCol="0">
            <a:spAutoFit/>
          </a:bodyPr>
          <a:lstStyle/>
          <a:p>
            <a:r>
              <a:rPr lang="ru-RU" sz="3200" b="1" dirty="0">
                <a:solidFill>
                  <a:srgbClr val="C00000"/>
                </a:solidFill>
                <a:latin typeface="Times New Roman" panose="02020603050405020304" pitchFamily="18" charset="0"/>
                <a:cs typeface="Times New Roman" panose="02020603050405020304" pitchFamily="18" charset="0"/>
              </a:rPr>
              <a:t>Менделеев — чемоданных дел мастер</a:t>
            </a:r>
          </a:p>
          <a:p>
            <a:r>
              <a:rPr lang="ru-RU" sz="2000" b="1" i="1" dirty="0">
                <a:solidFill>
                  <a:srgbClr val="00B050"/>
                </a:solidFill>
                <a:latin typeface="Times New Roman" panose="02020603050405020304" pitchFamily="18" charset="0"/>
                <a:cs typeface="Times New Roman" panose="02020603050405020304" pitchFamily="18" charset="0"/>
              </a:rPr>
              <a:t>Известно ли вам, что всемирно известный русский химик Дмитрий Иванович Менделеев любил изготавливать рамки для портретов, с удовольствием переплетал книги и делал чемоданы. Однажды выбирая необходимый товар для будущих шедевров, он услышал, как один покупатель спрашивал о нем.</a:t>
            </a:r>
          </a:p>
          <a:p>
            <a:r>
              <a:rPr lang="ru-RU" sz="2000" b="1" i="1" dirty="0">
                <a:solidFill>
                  <a:srgbClr val="00B050"/>
                </a:solidFill>
                <a:latin typeface="Times New Roman" panose="02020603050405020304" pitchFamily="18" charset="0"/>
                <a:cs typeface="Times New Roman" panose="02020603050405020304" pitchFamily="18" charset="0"/>
              </a:rPr>
              <a:t>Кто этот почтенный господин?</a:t>
            </a:r>
          </a:p>
          <a:p>
            <a:r>
              <a:rPr lang="ru-RU" sz="2000" b="1" i="1" dirty="0">
                <a:solidFill>
                  <a:srgbClr val="00B050"/>
                </a:solidFill>
                <a:latin typeface="Times New Roman" panose="02020603050405020304" pitchFamily="18" charset="0"/>
                <a:cs typeface="Times New Roman" panose="02020603050405020304" pitchFamily="18" charset="0"/>
              </a:rPr>
              <a:t>Как? Вы не в курсе? Знать нужно таких людей, — с уважением сказал приказчик. — Это Менделеев — чемоданных дел мастер.</a:t>
            </a:r>
          </a:p>
        </p:txBody>
      </p:sp>
    </p:spTree>
    <p:extLst>
      <p:ext uri="{BB962C8B-B14F-4D97-AF65-F5344CB8AC3E}">
        <p14:creationId xmlns:p14="http://schemas.microsoft.com/office/powerpoint/2010/main" val="220795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04248" y="260648"/>
            <a:ext cx="2060104" cy="3111177"/>
            <a:chOff x="9161" y="555"/>
            <a:chExt cx="5240" cy="8184"/>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0" y="555"/>
              <a:ext cx="5240" cy="81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8" y="863"/>
              <a:ext cx="4536" cy="725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67544" y="425927"/>
            <a:ext cx="6048672" cy="5940088"/>
          </a:xfrm>
          <a:prstGeom prst="rect">
            <a:avLst/>
          </a:prstGeom>
          <a:noFill/>
        </p:spPr>
        <p:txBody>
          <a:bodyPr wrap="square" rtlCol="0">
            <a:spAutoFit/>
          </a:bodyPr>
          <a:lstStyle/>
          <a:p>
            <a:pPr algn="just"/>
            <a:r>
              <a:rPr lang="ru-RU" sz="2000" b="1" i="1" dirty="0">
                <a:solidFill>
                  <a:srgbClr val="C00000"/>
                </a:solidFill>
                <a:latin typeface="Times New Roman" panose="02020603050405020304" pitchFamily="18" charset="0"/>
                <a:cs typeface="Times New Roman" panose="02020603050405020304" pitchFamily="18" charset="0"/>
              </a:rPr>
              <a:t>Менделеев - учёный-разведчик</a:t>
            </a:r>
          </a:p>
          <a:p>
            <a:pPr algn="just"/>
            <a:r>
              <a:rPr lang="ru-RU" sz="2000" b="1" i="1" dirty="0">
                <a:solidFill>
                  <a:srgbClr val="C00000"/>
                </a:solidFill>
                <a:latin typeface="Times New Roman" panose="02020603050405020304" pitchFamily="18" charset="0"/>
                <a:cs typeface="Times New Roman" panose="02020603050405020304" pitchFamily="18" charset="0"/>
              </a:rPr>
              <a:t>Мало кто знает, что знаменитому учёному приходилось участвовать в промышленном шпионаже. В 1890 году к Дмитрию Менделееву обратился морской министр Николай </a:t>
            </a:r>
            <a:r>
              <a:rPr lang="ru-RU" sz="2000" b="1" i="1" dirty="0" err="1">
                <a:solidFill>
                  <a:srgbClr val="C00000"/>
                </a:solidFill>
                <a:latin typeface="Times New Roman" panose="02020603050405020304" pitchFamily="18" charset="0"/>
                <a:cs typeface="Times New Roman" panose="02020603050405020304" pitchFamily="18" charset="0"/>
              </a:rPr>
              <a:t>Чихачёв</a:t>
            </a:r>
            <a:r>
              <a:rPr lang="ru-RU" sz="2000" b="1" i="1" dirty="0">
                <a:solidFill>
                  <a:srgbClr val="C00000"/>
                </a:solidFill>
                <a:latin typeface="Times New Roman" panose="02020603050405020304" pitchFamily="18" charset="0"/>
                <a:cs typeface="Times New Roman" panose="02020603050405020304" pitchFamily="18" charset="0"/>
              </a:rPr>
              <a:t> и попросил помочь добыть секрет изготовления бездымного пороха. Поскольку покупать такой порох было довольно дорого, великого химика попросили разгадать секрет производства. Приняв просьбу царского правительства, Менделеев заказал в библиотеке отчёты железных дорог Британии, Франции и Германии за 10 лет. По ним он составил пропорцию, сколько было привезено угля, селитры и т. д. к пороховым заводам. Через неделю после того, как были сделаны пропорции, он изготовил два бездымных пороха для России. Таким образом, Дмитрию Менделееву удалось получить секретные данные, которые он добыл из открытых отчётов.</a:t>
            </a:r>
          </a:p>
        </p:txBody>
      </p:sp>
      <p:grpSp>
        <p:nvGrpSpPr>
          <p:cNvPr id="4" name="Group 5"/>
          <p:cNvGrpSpPr>
            <a:grpSpLocks/>
          </p:cNvGrpSpPr>
          <p:nvPr/>
        </p:nvGrpSpPr>
        <p:grpSpPr bwMode="auto">
          <a:xfrm>
            <a:off x="7020272" y="3789040"/>
            <a:ext cx="1728191" cy="1761827"/>
            <a:chOff x="7111" y="-702"/>
            <a:chExt cx="7289" cy="8782"/>
          </a:xfrm>
        </p:grpSpPr>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1" y="-702"/>
              <a:ext cx="7289" cy="8782"/>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7" y="-394"/>
              <a:ext cx="6765" cy="785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6642736" y="5649198"/>
            <a:ext cx="2347743" cy="600164"/>
          </a:xfrm>
          <a:prstGeom prst="rect">
            <a:avLst/>
          </a:prstGeom>
          <a:noFill/>
        </p:spPr>
        <p:txBody>
          <a:bodyPr wrap="square" rtlCol="0">
            <a:spAutoFit/>
          </a:bodyPr>
          <a:lstStyle/>
          <a:p>
            <a:r>
              <a:rPr lang="ru-RU" sz="1100" b="1" i="1" dirty="0" smtClean="0">
                <a:solidFill>
                  <a:srgbClr val="00B050"/>
                </a:solidFill>
                <a:latin typeface="Times New Roman" panose="02020603050405020304" pitchFamily="18" charset="0"/>
                <a:cs typeface="Times New Roman" panose="02020603050405020304" pitchFamily="18" charset="0"/>
              </a:rPr>
              <a:t>Весы сконструированные Д. И. Менделеевым для взвешивания газообразных и твёрдых веществ.</a:t>
            </a:r>
            <a:endParaRPr lang="ru-RU" sz="11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7313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7992888" cy="5878532"/>
          </a:xfrm>
          <a:prstGeom prst="rect">
            <a:avLst/>
          </a:prstGeom>
          <a:noFill/>
        </p:spPr>
        <p:txBody>
          <a:bodyPr wrap="square" rtlCol="0">
            <a:spAutoFit/>
          </a:bodyPr>
          <a:lstStyle/>
          <a:p>
            <a:r>
              <a:rPr lang="ru-RU" sz="4000" b="1" i="1" dirty="0">
                <a:solidFill>
                  <a:srgbClr val="C00000"/>
                </a:solidFill>
                <a:latin typeface="Times New Roman" panose="02020603050405020304" pitchFamily="18" charset="0"/>
                <a:cs typeface="Times New Roman" panose="02020603050405020304" pitchFamily="18" charset="0"/>
              </a:rPr>
              <a:t>«Менделеевский» порох </a:t>
            </a:r>
            <a:endParaRPr lang="en-US" sz="4000" b="1" i="1" dirty="0" smtClean="0">
              <a:solidFill>
                <a:srgbClr val="C00000"/>
              </a:solidFill>
              <a:latin typeface="Times New Roman" panose="02020603050405020304" pitchFamily="18" charset="0"/>
              <a:cs typeface="Times New Roman" panose="02020603050405020304" pitchFamily="18" charset="0"/>
            </a:endParaRPr>
          </a:p>
          <a:p>
            <a:r>
              <a:rPr lang="ru-RU" sz="2800" b="1" i="1" dirty="0" smtClean="0">
                <a:solidFill>
                  <a:srgbClr val="C00000"/>
                </a:solidFill>
                <a:latin typeface="Times New Roman" panose="02020603050405020304" pitchFamily="18" charset="0"/>
                <a:cs typeface="Times New Roman" panose="02020603050405020304" pitchFamily="18" charset="0"/>
              </a:rPr>
              <a:t>Россия</a:t>
            </a:r>
            <a:r>
              <a:rPr lang="en-US" sz="2800" b="1" i="1" dirty="0" smtClean="0">
                <a:solidFill>
                  <a:srgbClr val="C00000"/>
                </a:solidFill>
                <a:latin typeface="Times New Roman" panose="02020603050405020304" pitchFamily="18" charset="0"/>
                <a:cs typeface="Times New Roman" panose="02020603050405020304" pitchFamily="18" charset="0"/>
              </a:rPr>
              <a:t> </a:t>
            </a:r>
            <a:r>
              <a:rPr lang="ru-RU" sz="2800" b="1" i="1" dirty="0" smtClean="0">
                <a:solidFill>
                  <a:srgbClr val="C00000"/>
                </a:solidFill>
                <a:latin typeface="Times New Roman" panose="02020603050405020304" pitchFamily="18" charset="0"/>
                <a:cs typeface="Times New Roman" panose="02020603050405020304" pitchFamily="18" charset="0"/>
              </a:rPr>
              <a:t>покупала </a:t>
            </a:r>
            <a:r>
              <a:rPr lang="ru-RU" sz="2800" b="1" i="1" dirty="0">
                <a:solidFill>
                  <a:srgbClr val="C00000"/>
                </a:solidFill>
                <a:latin typeface="Times New Roman" panose="02020603050405020304" pitchFamily="18" charset="0"/>
                <a:cs typeface="Times New Roman" panose="02020603050405020304" pitchFamily="18" charset="0"/>
              </a:rPr>
              <a:t>у американцев</a:t>
            </a:r>
          </a:p>
          <a:p>
            <a:endParaRPr lang="en-US" sz="2800" b="1" i="1" dirty="0" smtClean="0">
              <a:solidFill>
                <a:srgbClr val="C00000"/>
              </a:solidFill>
              <a:latin typeface="Times New Roman" panose="02020603050405020304" pitchFamily="18" charset="0"/>
              <a:cs typeface="Times New Roman" panose="02020603050405020304" pitchFamily="18" charset="0"/>
            </a:endParaRPr>
          </a:p>
          <a:p>
            <a:pPr algn="ctr"/>
            <a:r>
              <a:rPr lang="ru-RU" sz="2800" b="1" i="1" dirty="0" smtClean="0">
                <a:solidFill>
                  <a:srgbClr val="C00000"/>
                </a:solidFill>
                <a:latin typeface="Times New Roman" panose="02020603050405020304" pitchFamily="18" charset="0"/>
                <a:cs typeface="Times New Roman" panose="02020603050405020304" pitchFamily="18" charset="0"/>
              </a:rPr>
              <a:t>В </a:t>
            </a:r>
            <a:r>
              <a:rPr lang="ru-RU" sz="2800" b="1" i="1" dirty="0">
                <a:solidFill>
                  <a:srgbClr val="C00000"/>
                </a:solidFill>
                <a:latin typeface="Times New Roman" panose="02020603050405020304" pitchFamily="18" charset="0"/>
                <a:cs typeface="Times New Roman" panose="02020603050405020304" pitchFamily="18" charset="0"/>
              </a:rPr>
              <a:t>1893 году Дмитрий Менделеев наладил	производство изобретённого им бездымного пороха, но российское правительство, возглавляемое тогда Петром Столыпиным, не успело его запатентовать, и изобретением воспользовались за океаном. В 1914 году Россия купила у США несколько тысяч тонн этого пороха за золото. Сами американцы, смеясь, не скрывали, что продают русским</a:t>
            </a:r>
          </a:p>
          <a:p>
            <a:pPr algn="ctr"/>
            <a:r>
              <a:rPr lang="ru-RU" sz="2800" b="1" i="1" dirty="0">
                <a:solidFill>
                  <a:srgbClr val="C00000"/>
                </a:solidFill>
                <a:latin typeface="Times New Roman" panose="02020603050405020304" pitchFamily="18" charset="0"/>
                <a:cs typeface="Times New Roman" panose="02020603050405020304" pitchFamily="18" charset="0"/>
              </a:rPr>
              <a:t>«менделеевский порох».		</a:t>
            </a:r>
          </a:p>
        </p:txBody>
      </p:sp>
    </p:spTree>
    <p:extLst>
      <p:ext uri="{BB962C8B-B14F-4D97-AF65-F5344CB8AC3E}">
        <p14:creationId xmlns:p14="http://schemas.microsoft.com/office/powerpoint/2010/main" val="77716104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1455</Words>
  <Application>Microsoft Office PowerPoint</Application>
  <PresentationFormat>Экран (4:3)</PresentationFormat>
  <Paragraphs>73</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Удивительные факты из жизни знаменитых химиков </vt:lpstr>
      <vt:lpstr>Презентация PowerPoint</vt:lpstr>
      <vt:lpstr>Презентация PowerPoint</vt:lpstr>
      <vt:lpstr>*431 – столько научных работ химик опубликовал за всю свою жизнь. *В 1861 году им был создан первый русский учебник «Органическая химии». *Пётр Столыпин сдавал экзамен по химии, и получил у Менделеева отметку «отлично». *Дмитрий Менделеев номинировался на Нобелевскую премию — в 1905, 1906 и 1907 годах. Однако номинировали его только иностранцы. Члены Императорской академии наук при тайном голосовании неоднократно отвергали его кандидатуру. *Именем Менделеева назван химический элемент — менделевий. Полученный искусственно в 1955 году </vt:lpstr>
      <vt:lpstr>Известный русский учёный Дмитрий Менделеев был семнадцатым ребёнком в семье. В школе он плохо учился и однажды даже оставался на второй год. На первом курсе института он умудрился по всем предметам, кроме математики, получить неудовлетворительные отметки. Да и по математике он имел всего лишь «удовлетворительно»…Из-за плохой успеваемости его оставили на второй год. Но на старших курсах дело пошло по-другому. Менделеев окончил институт в 1855 году с золотой медалью. Менделеев любил переплетать книги, клеить рамки для портретов.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Удивительные факты из жизни знаменитых химиков</dc:title>
  <dc:creator>User</dc:creator>
  <cp:lastModifiedBy>User</cp:lastModifiedBy>
  <cp:revision>26</cp:revision>
  <dcterms:created xsi:type="dcterms:W3CDTF">2023-03-15T05:12:35Z</dcterms:created>
  <dcterms:modified xsi:type="dcterms:W3CDTF">2023-03-15T08:26:20Z</dcterms:modified>
</cp:coreProperties>
</file>